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Helios Extended Bold" charset="1" panose="02000805050000020004"/>
      <p:regular r:id="rId24"/>
    </p:embeddedFont>
    <p:embeddedFont>
      <p:font typeface="Helios Extended" charset="1" panose="02000505040000020004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00.jpeg>
</file>

<file path=ppt/media/image101.jpeg>
</file>

<file path=ppt/media/image102.jpeg>
</file>

<file path=ppt/media/image103.png>
</file>

<file path=ppt/media/image104.jpeg>
</file>

<file path=ppt/media/image105.png>
</file>

<file path=ppt/media/image106.jpeg>
</file>

<file path=ppt/media/image107.jpeg>
</file>

<file path=ppt/media/image108.png>
</file>

<file path=ppt/media/image109.jpeg>
</file>

<file path=ppt/media/image11.png>
</file>

<file path=ppt/media/image110.jpeg>
</file>

<file path=ppt/media/image111.jpeg>
</file>

<file path=ppt/media/image112.jpeg>
</file>

<file path=ppt/media/image113.png>
</file>

<file path=ppt/media/image114.png>
</file>

<file path=ppt/media/image115.png>
</file>

<file path=ppt/media/image116.png>
</file>

<file path=ppt/media/image117.svg>
</file>

<file path=ppt/media/image12.sv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jpeg>
</file>

<file path=ppt/media/image35.jpeg>
</file>

<file path=ppt/media/image36.jpeg>
</file>

<file path=ppt/media/image37.jpeg>
</file>

<file path=ppt/media/image38.png>
</file>

<file path=ppt/media/image39.svg>
</file>

<file path=ppt/media/image4.jpe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png>
</file>

<file path=ppt/media/image55.svg>
</file>

<file path=ppt/media/image56.png>
</file>

<file path=ppt/media/image57.jpeg>
</file>

<file path=ppt/media/image58.jpeg>
</file>

<file path=ppt/media/image59.png>
</file>

<file path=ppt/media/image6.jpeg>
</file>

<file path=ppt/media/image60.svg>
</file>

<file path=ppt/media/image61.jpeg>
</file>

<file path=ppt/media/image62.png>
</file>

<file path=ppt/media/image63.svg>
</file>

<file path=ppt/media/image64.jpeg>
</file>

<file path=ppt/media/image65.png>
</file>

<file path=ppt/media/image66.svg>
</file>

<file path=ppt/media/image67.jpeg>
</file>

<file path=ppt/media/image68.png>
</file>

<file path=ppt/media/image69.svg>
</file>

<file path=ppt/media/image7.png>
</file>

<file path=ppt/media/image70.jpeg>
</file>

<file path=ppt/media/image71.jpeg>
</file>

<file path=ppt/media/image72.jpe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png>
</file>

<file path=ppt/media/image80.svg>
</file>

<file path=ppt/media/image81.jpeg>
</file>

<file path=ppt/media/image82.jpeg>
</file>

<file path=ppt/media/image83.jpe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jpe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jpeg>
</file>

<file path=ppt/media/image97.jpeg>
</file>

<file path=ppt/media/image98.jpeg>
</file>

<file path=ppt/media/image9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Relationship Id="rId6" Target="../media/image5.jpeg" Type="http://schemas.openxmlformats.org/officeDocument/2006/relationships/image"/><Relationship Id="rId7" Target="../media/image6.jpe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2" Target="../media/image67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68.png" Type="http://schemas.openxmlformats.org/officeDocument/2006/relationships/image"/><Relationship Id="rId8" Target="../media/image69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0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8.png" Type="http://schemas.openxmlformats.org/officeDocument/2006/relationships/image"/><Relationship Id="rId9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7.png" Type="http://schemas.openxmlformats.org/officeDocument/2006/relationships/image"/><Relationship Id="rId11" Target="../media/image78.svg" Type="http://schemas.openxmlformats.org/officeDocument/2006/relationships/image"/><Relationship Id="rId12" Target="../media/image79.png" Type="http://schemas.openxmlformats.org/officeDocument/2006/relationships/image"/><Relationship Id="rId13" Target="../media/image80.svg" Type="http://schemas.openxmlformats.org/officeDocument/2006/relationships/image"/><Relationship Id="rId14" Target="../media/image2.png" Type="http://schemas.openxmlformats.org/officeDocument/2006/relationships/image"/><Relationship Id="rId15" Target="../media/image3.svg" Type="http://schemas.openxmlformats.org/officeDocument/2006/relationships/image"/><Relationship Id="rId16" Target="../media/image8.png" Type="http://schemas.openxmlformats.org/officeDocument/2006/relationships/image"/><Relationship Id="rId17" Target="../media/image7.png" Type="http://schemas.openxmlformats.org/officeDocument/2006/relationships/image"/><Relationship Id="rId2" Target="../media/image9.jpeg" Type="http://schemas.openxmlformats.org/officeDocument/2006/relationships/image"/><Relationship Id="rId3" Target="../media/image70.jpeg" Type="http://schemas.openxmlformats.org/officeDocument/2006/relationships/image"/><Relationship Id="rId4" Target="../media/image71.jpeg" Type="http://schemas.openxmlformats.org/officeDocument/2006/relationships/image"/><Relationship Id="rId5" Target="../media/image72.jpeg" Type="http://schemas.openxmlformats.org/officeDocument/2006/relationships/image"/><Relationship Id="rId6" Target="../media/image73.png" Type="http://schemas.openxmlformats.org/officeDocument/2006/relationships/image"/><Relationship Id="rId7" Target="../media/image74.svg" Type="http://schemas.openxmlformats.org/officeDocument/2006/relationships/image"/><Relationship Id="rId8" Target="../media/image75.png" Type="http://schemas.openxmlformats.org/officeDocument/2006/relationships/image"/><Relationship Id="rId9" Target="../media/image76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8.png" Type="http://schemas.openxmlformats.org/officeDocument/2006/relationships/image"/><Relationship Id="rId11" Target="../media/image89.svg" Type="http://schemas.openxmlformats.org/officeDocument/2006/relationships/image"/><Relationship Id="rId12" Target="../media/image90.png" Type="http://schemas.openxmlformats.org/officeDocument/2006/relationships/image"/><Relationship Id="rId13" Target="../media/image91.svg" Type="http://schemas.openxmlformats.org/officeDocument/2006/relationships/image"/><Relationship Id="rId14" Target="../media/image92.png" Type="http://schemas.openxmlformats.org/officeDocument/2006/relationships/image"/><Relationship Id="rId15" Target="../media/image93.svg" Type="http://schemas.openxmlformats.org/officeDocument/2006/relationships/image"/><Relationship Id="rId16" Target="../media/image94.png" Type="http://schemas.openxmlformats.org/officeDocument/2006/relationships/image"/><Relationship Id="rId17" Target="../media/image95.svg" Type="http://schemas.openxmlformats.org/officeDocument/2006/relationships/image"/><Relationship Id="rId18" Target="../media/image2.png" Type="http://schemas.openxmlformats.org/officeDocument/2006/relationships/image"/><Relationship Id="rId19" Target="../media/image3.svg" Type="http://schemas.openxmlformats.org/officeDocument/2006/relationships/image"/><Relationship Id="rId2" Target="../media/image9.jpeg" Type="http://schemas.openxmlformats.org/officeDocument/2006/relationships/image"/><Relationship Id="rId20" Target="../media/image8.png" Type="http://schemas.openxmlformats.org/officeDocument/2006/relationships/image"/><Relationship Id="rId21" Target="../media/image7.png" Type="http://schemas.openxmlformats.org/officeDocument/2006/relationships/image"/><Relationship Id="rId3" Target="../media/image81.jpeg" Type="http://schemas.openxmlformats.org/officeDocument/2006/relationships/image"/><Relationship Id="rId4" Target="../media/image82.jpeg" Type="http://schemas.openxmlformats.org/officeDocument/2006/relationships/image"/><Relationship Id="rId5" Target="../media/image83.jpeg" Type="http://schemas.openxmlformats.org/officeDocument/2006/relationships/image"/><Relationship Id="rId6" Target="../media/image84.png" Type="http://schemas.openxmlformats.org/officeDocument/2006/relationships/image"/><Relationship Id="rId7" Target="../media/image85.svg" Type="http://schemas.openxmlformats.org/officeDocument/2006/relationships/image"/><Relationship Id="rId8" Target="../media/image86.png" Type="http://schemas.openxmlformats.org/officeDocument/2006/relationships/image"/><Relationship Id="rId9" Target="../media/image87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6.jpeg" Type="http://schemas.openxmlformats.org/officeDocument/2006/relationships/image"/><Relationship Id="rId3" Target="../media/image97.jpe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Relationship Id="rId8" Target="../media/image8.png" Type="http://schemas.openxmlformats.org/officeDocument/2006/relationships/image"/><Relationship Id="rId9" Target="../media/image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1.jpeg" Type="http://schemas.openxmlformats.org/officeDocument/2006/relationships/image"/><Relationship Id="rId11" Target="../media/image102.jpeg" Type="http://schemas.openxmlformats.org/officeDocument/2006/relationships/image"/><Relationship Id="rId12" Target="../media/image103.png" Type="http://schemas.openxmlformats.org/officeDocument/2006/relationships/image"/><Relationship Id="rId2" Target="../media/image9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98.jpeg" Type="http://schemas.openxmlformats.org/officeDocument/2006/relationships/image"/><Relationship Id="rId8" Target="../media/image99.png" Type="http://schemas.openxmlformats.org/officeDocument/2006/relationships/image"/><Relationship Id="rId9" Target="../media/image100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7.jpeg" Type="http://schemas.openxmlformats.org/officeDocument/2006/relationships/image"/><Relationship Id="rId11" Target="../media/image108.png" Type="http://schemas.openxmlformats.org/officeDocument/2006/relationships/image"/><Relationship Id="rId2" Target="../media/image9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104.jpeg" Type="http://schemas.openxmlformats.org/officeDocument/2006/relationships/image"/><Relationship Id="rId8" Target="../media/image105.png" Type="http://schemas.openxmlformats.org/officeDocument/2006/relationships/image"/><Relationship Id="rId9" Target="../media/image106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2.jpeg" Type="http://schemas.openxmlformats.org/officeDocument/2006/relationships/image"/><Relationship Id="rId11" Target="../media/image113.png" Type="http://schemas.openxmlformats.org/officeDocument/2006/relationships/image"/><Relationship Id="rId12" Target="../media/image114.png" Type="http://schemas.openxmlformats.org/officeDocument/2006/relationships/image"/><Relationship Id="rId2" Target="../media/image9.jpeg" Type="http://schemas.openxmlformats.org/officeDocument/2006/relationships/image"/><Relationship Id="rId3" Target="../media/image109.jpeg" Type="http://schemas.openxmlformats.org/officeDocument/2006/relationships/image"/><Relationship Id="rId4" Target="../media/image110.jpeg" Type="http://schemas.openxmlformats.org/officeDocument/2006/relationships/image"/><Relationship Id="rId5" Target="../media/image111.jpe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7.svg" Type="http://schemas.openxmlformats.org/officeDocument/2006/relationships/image"/><Relationship Id="rId2" Target="../media/image1.jpeg" Type="http://schemas.openxmlformats.org/officeDocument/2006/relationships/image"/><Relationship Id="rId3" Target="../media/image115.png" Type="http://schemas.openxmlformats.org/officeDocument/2006/relationships/image"/><Relationship Id="rId4" Target="../media/image7.png" Type="http://schemas.openxmlformats.org/officeDocument/2006/relationships/image"/><Relationship Id="rId5" Target="tel:+380636103147" TargetMode="External" Type="http://schemas.openxmlformats.org/officeDocument/2006/relationships/hyperlink"/><Relationship Id="rId6" Target="mailto:depec@ukr.net" TargetMode="External" Type="http://schemas.openxmlformats.org/officeDocument/2006/relationships/hyperlink"/><Relationship Id="rId7" Target="../media/image2.png" Type="http://schemas.openxmlformats.org/officeDocument/2006/relationships/image"/><Relationship Id="rId8" Target="../media/image3.svg" Type="http://schemas.openxmlformats.org/officeDocument/2006/relationships/image"/><Relationship Id="rId9" Target="../media/image11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8.png" Type="http://schemas.openxmlformats.org/officeDocument/2006/relationships/image"/><Relationship Id="rId9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png" Type="http://schemas.openxmlformats.org/officeDocument/2006/relationships/image"/><Relationship Id="rId11" Target="../media/image22.svg" Type="http://schemas.openxmlformats.org/officeDocument/2006/relationships/image"/><Relationship Id="rId12" Target="../media/image23.jpeg" Type="http://schemas.openxmlformats.org/officeDocument/2006/relationships/image"/><Relationship Id="rId13" Target="../media/image2.png" Type="http://schemas.openxmlformats.org/officeDocument/2006/relationships/image"/><Relationship Id="rId14" Target="../media/image3.svg" Type="http://schemas.openxmlformats.org/officeDocument/2006/relationships/image"/><Relationship Id="rId15" Target="../media/image8.png" Type="http://schemas.openxmlformats.org/officeDocument/2006/relationships/image"/><Relationship Id="rId16" Target="../media/image7.png" Type="http://schemas.openxmlformats.org/officeDocument/2006/relationships/image"/><Relationship Id="rId2" Target="../media/image13.jpeg" Type="http://schemas.openxmlformats.org/officeDocument/2006/relationships/image"/><Relationship Id="rId3" Target="../media/image14.jpe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Relationship Id="rId6" Target="../media/image17.png" Type="http://schemas.openxmlformats.org/officeDocument/2006/relationships/image"/><Relationship Id="rId7" Target="../media/image18.svg" Type="http://schemas.openxmlformats.org/officeDocument/2006/relationships/image"/><Relationship Id="rId8" Target="../media/image19.png" Type="http://schemas.openxmlformats.org/officeDocument/2006/relationships/image"/><Relationship Id="rId9" Target="../media/image2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png" Type="http://schemas.openxmlformats.org/officeDocument/2006/relationships/image"/><Relationship Id="rId11" Target="../media/image33.svg" Type="http://schemas.openxmlformats.org/officeDocument/2006/relationships/image"/><Relationship Id="rId12" Target="../media/image2.png" Type="http://schemas.openxmlformats.org/officeDocument/2006/relationships/image"/><Relationship Id="rId13" Target="../media/image3.svg" Type="http://schemas.openxmlformats.org/officeDocument/2006/relationships/image"/><Relationship Id="rId14" Target="../media/image8.png" Type="http://schemas.openxmlformats.org/officeDocument/2006/relationships/image"/><Relationship Id="rId15" Target="../media/image7.png" Type="http://schemas.openxmlformats.org/officeDocument/2006/relationships/image"/><Relationship Id="rId2" Target="../media/image24.jpeg" Type="http://schemas.openxmlformats.org/officeDocument/2006/relationships/image"/><Relationship Id="rId3" Target="../media/image25.jpeg" Type="http://schemas.openxmlformats.org/officeDocument/2006/relationships/image"/><Relationship Id="rId4" Target="../media/image26.jpeg" Type="http://schemas.openxmlformats.org/officeDocument/2006/relationships/image"/><Relationship Id="rId5" Target="../media/image27.jpeg" Type="http://schemas.openxmlformats.org/officeDocument/2006/relationships/image"/><Relationship Id="rId6" Target="../media/image28.png" Type="http://schemas.openxmlformats.org/officeDocument/2006/relationships/image"/><Relationship Id="rId7" Target="../media/image29.sv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9.svg" Type="http://schemas.openxmlformats.org/officeDocument/2006/relationships/image"/><Relationship Id="rId11" Target="../media/image40.png" Type="http://schemas.openxmlformats.org/officeDocument/2006/relationships/image"/><Relationship Id="rId12" Target="../media/image41.svg" Type="http://schemas.openxmlformats.org/officeDocument/2006/relationships/image"/><Relationship Id="rId13" Target="../media/image42.png" Type="http://schemas.openxmlformats.org/officeDocument/2006/relationships/image"/><Relationship Id="rId14" Target="../media/image43.svg" Type="http://schemas.openxmlformats.org/officeDocument/2006/relationships/image"/><Relationship Id="rId15" Target="../media/image44.png" Type="http://schemas.openxmlformats.org/officeDocument/2006/relationships/image"/><Relationship Id="rId16" Target="../media/image45.svg" Type="http://schemas.openxmlformats.org/officeDocument/2006/relationships/image"/><Relationship Id="rId17" Target="../media/image46.jpeg" Type="http://schemas.openxmlformats.org/officeDocument/2006/relationships/image"/><Relationship Id="rId18" Target="../media/image7.png" Type="http://schemas.openxmlformats.org/officeDocument/2006/relationships/image"/><Relationship Id="rId2" Target="../media/image3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35.jpeg" Type="http://schemas.openxmlformats.org/officeDocument/2006/relationships/image"/><Relationship Id="rId7" Target="../media/image36.jpeg" Type="http://schemas.openxmlformats.org/officeDocument/2006/relationships/image"/><Relationship Id="rId8" Target="../media/image37.jpeg" Type="http://schemas.openxmlformats.org/officeDocument/2006/relationships/image"/><Relationship Id="rId9" Target="../media/image3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jpeg" Type="http://schemas.openxmlformats.org/officeDocument/2006/relationships/image"/><Relationship Id="rId11" Target="../media/image53.jpeg" Type="http://schemas.openxmlformats.org/officeDocument/2006/relationships/image"/><Relationship Id="rId12" Target="../media/image54.png" Type="http://schemas.openxmlformats.org/officeDocument/2006/relationships/image"/><Relationship Id="rId13" Target="../media/image55.svg" Type="http://schemas.openxmlformats.org/officeDocument/2006/relationships/image"/><Relationship Id="rId14" Target="../media/image56.png" Type="http://schemas.openxmlformats.org/officeDocument/2006/relationships/image"/><Relationship Id="rId15" Target="../media/image7.png" Type="http://schemas.openxmlformats.org/officeDocument/2006/relationships/image"/><Relationship Id="rId2" Target="../media/image47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48.jpeg" Type="http://schemas.openxmlformats.org/officeDocument/2006/relationships/image"/><Relationship Id="rId7" Target="../media/image49.jpeg" Type="http://schemas.openxmlformats.org/officeDocument/2006/relationships/image"/><Relationship Id="rId8" Target="../media/image50.jpeg" Type="http://schemas.openxmlformats.org/officeDocument/2006/relationships/image"/><Relationship Id="rId9" Target="../media/image5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png" Type="http://schemas.openxmlformats.org/officeDocument/2006/relationships/image"/><Relationship Id="rId11" Target="../media/image7.png" Type="http://schemas.openxmlformats.org/officeDocument/2006/relationships/image"/><Relationship Id="rId2" Target="../media/image57.jpeg" Type="http://schemas.openxmlformats.org/officeDocument/2006/relationships/image"/><Relationship Id="rId3" Target="../media/image58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59.png" Type="http://schemas.openxmlformats.org/officeDocument/2006/relationships/image"/><Relationship Id="rId7" Target="../media/image60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2" Target="../media/image6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62.png" Type="http://schemas.openxmlformats.org/officeDocument/2006/relationships/image"/><Relationship Id="rId8" Target="../media/image63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2" Target="../media/image6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65.png" Type="http://schemas.openxmlformats.org/officeDocument/2006/relationships/image"/><Relationship Id="rId8" Target="../media/image66.svg" Type="http://schemas.openxmlformats.org/officeDocument/2006/relationships/image"/><Relationship Id="rId9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390522" cy="10532537"/>
            <a:chOff x="0" y="0"/>
            <a:chExt cx="4843594" cy="27740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43594" cy="2774001"/>
            </a:xfrm>
            <a:custGeom>
              <a:avLst/>
              <a:gdLst/>
              <a:ahLst/>
              <a:cxnLst/>
              <a:rect r="r" b="b" t="t" l="l"/>
              <a:pathLst>
                <a:path h="2774001" w="4843594">
                  <a:moveTo>
                    <a:pt x="0" y="0"/>
                  </a:moveTo>
                  <a:lnTo>
                    <a:pt x="4843594" y="0"/>
                  </a:lnTo>
                  <a:lnTo>
                    <a:pt x="4843594" y="2774001"/>
                  </a:lnTo>
                  <a:lnTo>
                    <a:pt x="0" y="2774001"/>
                  </a:lnTo>
                  <a:close/>
                </a:path>
              </a:pathLst>
            </a:custGeom>
            <a:solidFill>
              <a:srgbClr val="FFFFFF">
                <a:alpha val="92941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843594" cy="28311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12037841" y="269961"/>
            <a:ext cx="5824545" cy="9813030"/>
          </a:xfrm>
          <a:prstGeom prst="rect">
            <a:avLst/>
          </a:prstGeom>
          <a:solidFill>
            <a:srgbClr val="1B507A"/>
          </a:solidFill>
        </p:spPr>
      </p:sp>
      <p:sp>
        <p:nvSpPr>
          <p:cNvPr name="AutoShape 7" id="7"/>
          <p:cNvSpPr/>
          <p:nvPr/>
        </p:nvSpPr>
        <p:spPr>
          <a:xfrm rot="0">
            <a:off x="5868921" y="9841158"/>
            <a:ext cx="7479577" cy="59358"/>
          </a:xfrm>
          <a:prstGeom prst="rect">
            <a:avLst/>
          </a:prstGeom>
          <a:solidFill>
            <a:srgbClr val="154062"/>
          </a:solidFill>
        </p:spPr>
      </p:sp>
      <p:sp>
        <p:nvSpPr>
          <p:cNvPr name="AutoShape 8" id="8"/>
          <p:cNvSpPr/>
          <p:nvPr/>
        </p:nvSpPr>
        <p:spPr>
          <a:xfrm rot="0">
            <a:off x="5870444" y="556200"/>
            <a:ext cx="7479577" cy="59358"/>
          </a:xfrm>
          <a:prstGeom prst="rect">
            <a:avLst/>
          </a:prstGeom>
          <a:solidFill>
            <a:srgbClr val="154062"/>
          </a:solidFill>
        </p:spPr>
      </p:sp>
      <p:sp>
        <p:nvSpPr>
          <p:cNvPr name="Freeform 9" id="9"/>
          <p:cNvSpPr/>
          <p:nvPr/>
        </p:nvSpPr>
        <p:spPr>
          <a:xfrm flipH="true" flipV="false" rot="-5400000">
            <a:off x="13492015" y="-1962525"/>
            <a:ext cx="4765822" cy="4826149"/>
          </a:xfrm>
          <a:custGeom>
            <a:avLst/>
            <a:gdLst/>
            <a:ahLst/>
            <a:cxnLst/>
            <a:rect r="r" b="b" t="t" l="l"/>
            <a:pathLst>
              <a:path h="4826149" w="4765822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723796" y="771399"/>
            <a:ext cx="7400895" cy="8913917"/>
            <a:chOff x="0" y="0"/>
            <a:chExt cx="9867860" cy="11885223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5"/>
            <a:srcRect l="0" t="4512" r="0" b="4512"/>
            <a:stretch>
              <a:fillRect/>
            </a:stretch>
          </p:blipFill>
          <p:spPr>
            <a:xfrm flipH="false" flipV="false">
              <a:off x="0" y="0"/>
              <a:ext cx="9867860" cy="3961741"/>
            </a:xfrm>
            <a:prstGeom prst="rect">
              <a:avLst/>
            </a:prstGeom>
          </p:spPr>
        </p:pic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6"/>
            <a:srcRect l="0" t="7612" r="0" b="7612"/>
            <a:stretch>
              <a:fillRect/>
            </a:stretch>
          </p:blipFill>
          <p:spPr>
            <a:xfrm flipH="false" flipV="false">
              <a:off x="0" y="3961741"/>
              <a:ext cx="9867860" cy="3961741"/>
            </a:xfrm>
            <a:prstGeom prst="rect">
              <a:avLst/>
            </a:prstGeom>
          </p:spPr>
        </p:pic>
        <p:pic>
          <p:nvPicPr>
            <p:cNvPr name="Picture 13" id="13" descr="Upscale Image"/>
            <p:cNvPicPr>
              <a:picLocks noChangeAspect="true"/>
            </p:cNvPicPr>
            <p:nvPr/>
          </p:nvPicPr>
          <p:blipFill>
            <a:blip r:embed="rId7"/>
            <a:srcRect l="1081" t="4206" r="0" b="17668"/>
            <a:stretch>
              <a:fillRect/>
            </a:stretch>
          </p:blipFill>
          <p:spPr>
            <a:xfrm flipH="false" flipV="false">
              <a:off x="0" y="7923482"/>
              <a:ext cx="9867860" cy="3961741"/>
            </a:xfrm>
            <a:prstGeom prst="rect">
              <a:avLst/>
            </a:prstGeom>
          </p:spPr>
        </p:pic>
      </p:grpSp>
      <p:sp>
        <p:nvSpPr>
          <p:cNvPr name="Freeform 14" id="14"/>
          <p:cNvSpPr/>
          <p:nvPr/>
        </p:nvSpPr>
        <p:spPr>
          <a:xfrm flipH="false" flipV="false" rot="0">
            <a:off x="-1788546" y="6226834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459225" y="8602503"/>
            <a:ext cx="1213668" cy="1413916"/>
          </a:xfrm>
          <a:custGeom>
            <a:avLst/>
            <a:gdLst/>
            <a:ahLst/>
            <a:cxnLst/>
            <a:rect r="r" b="b" t="t" l="l"/>
            <a:pathLst>
              <a:path h="1413916" w="1213668">
                <a:moveTo>
                  <a:pt x="0" y="0"/>
                </a:moveTo>
                <a:lnTo>
                  <a:pt x="1213668" y="0"/>
                </a:lnTo>
                <a:lnTo>
                  <a:pt x="1213668" y="1413915"/>
                </a:lnTo>
                <a:lnTo>
                  <a:pt x="0" y="14139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8851" r="-191602" b="-48017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718403" y="1859906"/>
            <a:ext cx="8890306" cy="4366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8"/>
              </a:lnSpc>
            </a:pPr>
            <a:r>
              <a:rPr lang="en-US" sz="5414" spc="32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sports and rehabilitation complex «DNIPRO»</a:t>
            </a:r>
            <a:r>
              <a:rPr lang="en-US" sz="5414" spc="32" b="true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with the swimming pool in Cherkasy</a:t>
            </a:r>
          </a:p>
          <a:p>
            <a:pPr algn="l">
              <a:lnSpc>
                <a:spcPts val="5738"/>
              </a:lnSpc>
            </a:pP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245223" y="8748084"/>
            <a:ext cx="2009401" cy="1122753"/>
          </a:xfrm>
          <a:custGeom>
            <a:avLst/>
            <a:gdLst/>
            <a:ahLst/>
            <a:cxnLst/>
            <a:rect r="r" b="b" t="t" l="l"/>
            <a:pathLst>
              <a:path h="1122753" w="2009401">
                <a:moveTo>
                  <a:pt x="0" y="0"/>
                </a:moveTo>
                <a:lnTo>
                  <a:pt x="2009401" y="0"/>
                </a:lnTo>
                <a:lnTo>
                  <a:pt x="2009401" y="1122753"/>
                </a:lnTo>
                <a:lnTo>
                  <a:pt x="0" y="112275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3993711" y="6058385"/>
            <a:ext cx="10406961" cy="3621898"/>
          </a:xfrm>
          <a:prstGeom prst="rect">
            <a:avLst/>
          </a:prstGeom>
          <a:solidFill>
            <a:srgbClr val="1B517B"/>
          </a:solidFill>
        </p:spPr>
      </p:sp>
      <p:sp>
        <p:nvSpPr>
          <p:cNvPr name="AutoShape 4" id="4"/>
          <p:cNvSpPr/>
          <p:nvPr/>
        </p:nvSpPr>
        <p:spPr>
          <a:xfrm rot="0">
            <a:off x="12828667" y="7681902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5" id="5"/>
          <p:cNvSpPr/>
          <p:nvPr/>
        </p:nvSpPr>
        <p:spPr>
          <a:xfrm rot="0">
            <a:off x="1453720" y="7689954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6" id="6"/>
          <p:cNvSpPr/>
          <p:nvPr/>
        </p:nvSpPr>
        <p:spPr>
          <a:xfrm flipH="false" flipV="false" rot="0">
            <a:off x="-1055943" y="6147278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8100000">
            <a:off x="-945772" y="-1371380"/>
            <a:ext cx="4154615" cy="4114800"/>
          </a:xfrm>
          <a:custGeom>
            <a:avLst/>
            <a:gdLst/>
            <a:ahLst/>
            <a:cxnLst/>
            <a:rect r="r" b="b" t="t" l="l"/>
            <a:pathLst>
              <a:path h="4114800" w="4154615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8100000">
            <a:off x="15254600" y="-1337903"/>
            <a:ext cx="3911712" cy="3874224"/>
          </a:xfrm>
          <a:custGeom>
            <a:avLst/>
            <a:gdLst/>
            <a:ahLst/>
            <a:cxnLst/>
            <a:rect r="r" b="b" t="t" l="l"/>
            <a:pathLst>
              <a:path h="3874224" w="3911712">
                <a:moveTo>
                  <a:pt x="3911711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1" y="3874225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636330" y="8147653"/>
            <a:ext cx="1248024" cy="1073300"/>
          </a:xfrm>
          <a:custGeom>
            <a:avLst/>
            <a:gdLst/>
            <a:ahLst/>
            <a:cxnLst/>
            <a:rect r="r" b="b" t="t" l="l"/>
            <a:pathLst>
              <a:path h="1073300" w="1248024">
                <a:moveTo>
                  <a:pt x="0" y="0"/>
                </a:moveTo>
                <a:lnTo>
                  <a:pt x="1248023" y="0"/>
                </a:lnTo>
                <a:lnTo>
                  <a:pt x="1248023" y="1073301"/>
                </a:lnTo>
                <a:lnTo>
                  <a:pt x="0" y="10733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371159" y="8231107"/>
            <a:ext cx="7507336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3"/>
              </a:lnSpc>
            </a:pPr>
            <a:r>
              <a:rPr lang="en-US" b="true" sz="2853" spc="85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water sports for vulnerable population groups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675214" y="6417076"/>
            <a:ext cx="9362606" cy="87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 sports and rehabilitation complex «DNIPRO» with the swimming pool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287079" y="7469859"/>
            <a:ext cx="5940968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will provide the opportunity: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27" t="0" r="-532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13488" y="-225781"/>
            <a:ext cx="19224069" cy="10757612"/>
            <a:chOff x="0" y="0"/>
            <a:chExt cx="5450343" cy="304996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50343" cy="3049962"/>
            </a:xfrm>
            <a:custGeom>
              <a:avLst/>
              <a:gdLst/>
              <a:ahLst/>
              <a:cxnLst/>
              <a:rect r="r" b="b" t="t" l="l"/>
              <a:pathLst>
                <a:path h="3049962" w="5450343">
                  <a:moveTo>
                    <a:pt x="0" y="0"/>
                  </a:moveTo>
                  <a:lnTo>
                    <a:pt x="5450343" y="0"/>
                  </a:lnTo>
                  <a:lnTo>
                    <a:pt x="5450343" y="3049962"/>
                  </a:lnTo>
                  <a:lnTo>
                    <a:pt x="0" y="3049962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5450343" cy="31356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96563" y="671115"/>
            <a:ext cx="18881126" cy="8803480"/>
          </a:xfrm>
          <a:custGeom>
            <a:avLst/>
            <a:gdLst/>
            <a:ahLst/>
            <a:cxnLst/>
            <a:rect r="r" b="b" t="t" l="l"/>
            <a:pathLst>
              <a:path h="8803480" w="18881126">
                <a:moveTo>
                  <a:pt x="0" y="0"/>
                </a:moveTo>
                <a:lnTo>
                  <a:pt x="18881126" y="0"/>
                </a:lnTo>
                <a:lnTo>
                  <a:pt x="18881126" y="8803480"/>
                </a:lnTo>
                <a:lnTo>
                  <a:pt x="0" y="88034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544" t="0" r="-77" b="-802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2804454" y="8286016"/>
            <a:ext cx="8034656" cy="4022159"/>
            <a:chOff x="0" y="0"/>
            <a:chExt cx="1779988" cy="89106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79988" cy="891064"/>
            </a:xfrm>
            <a:custGeom>
              <a:avLst/>
              <a:gdLst/>
              <a:ahLst/>
              <a:cxnLst/>
              <a:rect r="r" b="b" t="t" l="l"/>
              <a:pathLst>
                <a:path h="891064" w="1779988">
                  <a:moveTo>
                    <a:pt x="889994" y="0"/>
                  </a:moveTo>
                  <a:lnTo>
                    <a:pt x="1779988" y="891064"/>
                  </a:lnTo>
                  <a:lnTo>
                    <a:pt x="0" y="891064"/>
                  </a:lnTo>
                  <a:lnTo>
                    <a:pt x="88999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278123" y="356558"/>
              <a:ext cx="1223742" cy="4708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2166729" y="7208998"/>
            <a:ext cx="6778625" cy="3210272"/>
            <a:chOff x="0" y="0"/>
            <a:chExt cx="1501729" cy="711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-1434473" y="5923601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-3502800" y="7173503"/>
            <a:ext cx="6778625" cy="3210272"/>
            <a:chOff x="0" y="0"/>
            <a:chExt cx="1501729" cy="7112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28700" y="1347591"/>
            <a:ext cx="6569192" cy="1017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46"/>
              </a:lnSpc>
            </a:pPr>
            <a:r>
              <a:rPr lang="en-US" b="true" sz="3289" spc="13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total estimated value of the Project is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-1973284" y="2546934"/>
            <a:ext cx="9571176" cy="832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38"/>
              </a:lnSpc>
            </a:pPr>
            <a:r>
              <a:rPr lang="en-US" sz="5198" spc="20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~1 500 000,00 EUR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356449" y="7615116"/>
            <a:ext cx="7774960" cy="616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99"/>
              </a:lnSpc>
            </a:pPr>
            <a:r>
              <a:rPr lang="en-US" b="true" sz="3916" spc="15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Funded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45768" y="8304864"/>
            <a:ext cx="12807194" cy="90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872"/>
              </a:lnSpc>
            </a:pPr>
            <a:r>
              <a:rPr lang="en-US" sz="5727" spc="22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~270 000,00 EUR</a:t>
            </a:r>
          </a:p>
        </p:txBody>
      </p:sp>
      <p:sp>
        <p:nvSpPr>
          <p:cNvPr name="Freeform 21" id="21"/>
          <p:cNvSpPr/>
          <p:nvPr/>
        </p:nvSpPr>
        <p:spPr>
          <a:xfrm flipH="true" flipV="false" rot="8100000">
            <a:off x="14794765" y="-1567126"/>
            <a:ext cx="4519797" cy="4476482"/>
          </a:xfrm>
          <a:custGeom>
            <a:avLst/>
            <a:gdLst/>
            <a:ahLst/>
            <a:cxnLst/>
            <a:rect r="r" b="b" t="t" l="l"/>
            <a:pathLst>
              <a:path h="4476482" w="4519797">
                <a:moveTo>
                  <a:pt x="4519797" y="0"/>
                </a:moveTo>
                <a:lnTo>
                  <a:pt x="0" y="0"/>
                </a:lnTo>
                <a:lnTo>
                  <a:pt x="0" y="4476482"/>
                </a:lnTo>
                <a:lnTo>
                  <a:pt x="4519797" y="4476482"/>
                </a:lnTo>
                <a:lnTo>
                  <a:pt x="451979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14774337" y="7241716"/>
            <a:ext cx="6778625" cy="3210272"/>
            <a:chOff x="0" y="0"/>
            <a:chExt cx="1501729" cy="7112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87" t="0" r="-938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027522" y="-748170"/>
            <a:ext cx="20322332" cy="11542317"/>
            <a:chOff x="0" y="0"/>
            <a:chExt cx="5434386" cy="30865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34386" cy="3086526"/>
            </a:xfrm>
            <a:custGeom>
              <a:avLst/>
              <a:gdLst/>
              <a:ahLst/>
              <a:cxnLst/>
              <a:rect r="r" b="b" t="t" l="l"/>
              <a:pathLst>
                <a:path h="3086526" w="5434386">
                  <a:moveTo>
                    <a:pt x="0" y="0"/>
                  </a:moveTo>
                  <a:lnTo>
                    <a:pt x="5434386" y="0"/>
                  </a:lnTo>
                  <a:lnTo>
                    <a:pt x="5434386" y="3086526"/>
                  </a:lnTo>
                  <a:lnTo>
                    <a:pt x="0" y="3086526"/>
                  </a:lnTo>
                  <a:close/>
                </a:path>
              </a:pathLst>
            </a:custGeom>
            <a:solidFill>
              <a:srgbClr val="FFFFFF">
                <a:alpha val="9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5434386" cy="31722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5269" y="-261115"/>
            <a:ext cx="6514169" cy="10809230"/>
            <a:chOff x="0" y="0"/>
            <a:chExt cx="1846875" cy="306459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46875" cy="3064596"/>
            </a:xfrm>
            <a:custGeom>
              <a:avLst/>
              <a:gdLst/>
              <a:ahLst/>
              <a:cxnLst/>
              <a:rect r="r" b="b" t="t" l="l"/>
              <a:pathLst>
                <a:path h="3064596" w="1846875">
                  <a:moveTo>
                    <a:pt x="0" y="0"/>
                  </a:moveTo>
                  <a:lnTo>
                    <a:pt x="1846875" y="0"/>
                  </a:lnTo>
                  <a:lnTo>
                    <a:pt x="1846875" y="3064596"/>
                  </a:lnTo>
                  <a:lnTo>
                    <a:pt x="0" y="3064596"/>
                  </a:lnTo>
                  <a:close/>
                </a:path>
              </a:pathLst>
            </a:custGeom>
            <a:solidFill>
              <a:srgbClr val="FFFFFF">
                <a:alpha val="91765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85725"/>
              <a:ext cx="1846875" cy="3150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98914" y="329122"/>
            <a:ext cx="7913547" cy="9628757"/>
            <a:chOff x="0" y="0"/>
            <a:chExt cx="10551396" cy="12838342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3"/>
            <a:srcRect l="0" t="19562" r="0" b="19562"/>
            <a:stretch>
              <a:fillRect/>
            </a:stretch>
          </p:blipFill>
          <p:spPr>
            <a:xfrm flipH="false" flipV="false">
              <a:off x="0" y="0"/>
              <a:ext cx="10551396" cy="4279447"/>
            </a:xfrm>
            <a:prstGeom prst="rect">
              <a:avLst/>
            </a:prstGeom>
          </p:spPr>
        </p:pic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4"/>
            <a:srcRect l="0" t="19562" r="0" b="19562"/>
            <a:stretch>
              <a:fillRect/>
            </a:stretch>
          </p:blipFill>
          <p:spPr>
            <a:xfrm flipH="false" flipV="false">
              <a:off x="0" y="4279447"/>
              <a:ext cx="10551396" cy="4279447"/>
            </a:xfrm>
            <a:prstGeom prst="rect">
              <a:avLst/>
            </a:prstGeom>
          </p:spPr>
        </p:pic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5"/>
            <a:srcRect l="0" t="19562" r="0" b="19562"/>
            <a:stretch>
              <a:fillRect/>
            </a:stretch>
          </p:blipFill>
          <p:spPr>
            <a:xfrm flipH="false" flipV="false">
              <a:off x="0" y="8558895"/>
              <a:ext cx="10551396" cy="4279447"/>
            </a:xfrm>
            <a:prstGeom prst="rect">
              <a:avLst/>
            </a:prstGeom>
          </p:spPr>
        </p:pic>
      </p:grpSp>
      <p:sp>
        <p:nvSpPr>
          <p:cNvPr name="Freeform 13" id="13"/>
          <p:cNvSpPr/>
          <p:nvPr/>
        </p:nvSpPr>
        <p:spPr>
          <a:xfrm flipH="false" flipV="false" rot="0">
            <a:off x="9277309" y="2527300"/>
            <a:ext cx="1021894" cy="1021894"/>
          </a:xfrm>
          <a:custGeom>
            <a:avLst/>
            <a:gdLst/>
            <a:ahLst/>
            <a:cxnLst/>
            <a:rect r="r" b="b" t="t" l="l"/>
            <a:pathLst>
              <a:path h="1021894" w="1021894">
                <a:moveTo>
                  <a:pt x="0" y="0"/>
                </a:moveTo>
                <a:lnTo>
                  <a:pt x="1021894" y="0"/>
                </a:lnTo>
                <a:lnTo>
                  <a:pt x="1021894" y="1021895"/>
                </a:lnTo>
                <a:lnTo>
                  <a:pt x="0" y="10218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323084" y="4289764"/>
            <a:ext cx="930343" cy="930343"/>
          </a:xfrm>
          <a:custGeom>
            <a:avLst/>
            <a:gdLst/>
            <a:ahLst/>
            <a:cxnLst/>
            <a:rect r="r" b="b" t="t" l="l"/>
            <a:pathLst>
              <a:path h="930343" w="930343">
                <a:moveTo>
                  <a:pt x="0" y="0"/>
                </a:moveTo>
                <a:lnTo>
                  <a:pt x="930344" y="0"/>
                </a:lnTo>
                <a:lnTo>
                  <a:pt x="930344" y="930343"/>
                </a:lnTo>
                <a:lnTo>
                  <a:pt x="0" y="93034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368860" y="5960676"/>
            <a:ext cx="930343" cy="758813"/>
          </a:xfrm>
          <a:custGeom>
            <a:avLst/>
            <a:gdLst/>
            <a:ahLst/>
            <a:cxnLst/>
            <a:rect r="r" b="b" t="t" l="l"/>
            <a:pathLst>
              <a:path h="758813" w="930343">
                <a:moveTo>
                  <a:pt x="0" y="0"/>
                </a:moveTo>
                <a:lnTo>
                  <a:pt x="930343" y="0"/>
                </a:lnTo>
                <a:lnTo>
                  <a:pt x="930343" y="758813"/>
                </a:lnTo>
                <a:lnTo>
                  <a:pt x="0" y="75881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368860" y="7705427"/>
            <a:ext cx="954986" cy="946630"/>
          </a:xfrm>
          <a:custGeom>
            <a:avLst/>
            <a:gdLst/>
            <a:ahLst/>
            <a:cxnLst/>
            <a:rect r="r" b="b" t="t" l="l"/>
            <a:pathLst>
              <a:path h="946630" w="954986">
                <a:moveTo>
                  <a:pt x="0" y="0"/>
                </a:moveTo>
                <a:lnTo>
                  <a:pt x="954986" y="0"/>
                </a:lnTo>
                <a:lnTo>
                  <a:pt x="954986" y="946630"/>
                </a:lnTo>
                <a:lnTo>
                  <a:pt x="0" y="9466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709777" y="2779324"/>
            <a:ext cx="7578223" cy="606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4"/>
              </a:lnSpc>
            </a:pPr>
            <a:r>
              <a:rPr lang="en-US" sz="2836" spc="8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preparation works</a:t>
            </a:r>
          </a:p>
          <a:p>
            <a:pPr algn="l">
              <a:lnSpc>
                <a:spcPts val="3404"/>
              </a:lnSpc>
            </a:pPr>
          </a:p>
          <a:p>
            <a:pPr algn="l">
              <a:lnSpc>
                <a:spcPts val="3404"/>
              </a:lnSpc>
            </a:pPr>
          </a:p>
          <a:p>
            <a:pPr algn="l">
              <a:lnSpc>
                <a:spcPts val="3404"/>
              </a:lnSpc>
            </a:pPr>
          </a:p>
          <a:p>
            <a:pPr algn="l">
              <a:lnSpc>
                <a:spcPts val="3404"/>
              </a:lnSpc>
            </a:pPr>
            <a:r>
              <a:rPr lang="en-US" sz="2836" spc="8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dismantling works</a:t>
            </a:r>
          </a:p>
          <a:p>
            <a:pPr algn="l">
              <a:lnSpc>
                <a:spcPts val="3404"/>
              </a:lnSpc>
            </a:pPr>
          </a:p>
          <a:p>
            <a:pPr algn="l">
              <a:lnSpc>
                <a:spcPts val="3404"/>
              </a:lnSpc>
            </a:pPr>
          </a:p>
          <a:p>
            <a:pPr algn="l">
              <a:lnSpc>
                <a:spcPts val="3404"/>
              </a:lnSpc>
            </a:pPr>
          </a:p>
          <a:p>
            <a:pPr algn="l">
              <a:lnSpc>
                <a:spcPts val="3404"/>
              </a:lnSpc>
            </a:pPr>
            <a:r>
              <a:rPr lang="en-US" sz="2836" spc="8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reinforcement of brick piers</a:t>
            </a:r>
          </a:p>
          <a:p>
            <a:pPr algn="l">
              <a:lnSpc>
                <a:spcPts val="3404"/>
              </a:lnSpc>
            </a:pPr>
          </a:p>
          <a:p>
            <a:pPr algn="l">
              <a:lnSpc>
                <a:spcPts val="3404"/>
              </a:lnSpc>
            </a:pPr>
          </a:p>
          <a:p>
            <a:pPr algn="l">
              <a:lnSpc>
                <a:spcPts val="3404"/>
              </a:lnSpc>
            </a:pPr>
          </a:p>
          <a:p>
            <a:pPr algn="l">
              <a:lnSpc>
                <a:spcPts val="3404"/>
              </a:lnSpc>
            </a:pPr>
            <a:r>
              <a:rPr lang="en-US" sz="2836" spc="8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insulation and roofing works</a:t>
            </a:r>
          </a:p>
          <a:p>
            <a:pPr algn="l">
              <a:lnSpc>
                <a:spcPts val="3404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9368860" y="1171642"/>
            <a:ext cx="9570223" cy="704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2"/>
              </a:lnSpc>
            </a:pPr>
            <a:r>
              <a:rPr lang="en-US" sz="4443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Works executed: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4153972" y="7274123"/>
            <a:ext cx="6778625" cy="3210272"/>
            <a:chOff x="0" y="0"/>
            <a:chExt cx="1501729" cy="7112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grpSp>
        <p:nvGrpSpPr>
          <p:cNvPr name="Group 27" id="27"/>
          <p:cNvGrpSpPr/>
          <p:nvPr/>
        </p:nvGrpSpPr>
        <p:grpSpPr>
          <a:xfrm rot="0">
            <a:off x="-2774120" y="8178742"/>
            <a:ext cx="6778625" cy="3210272"/>
            <a:chOff x="0" y="0"/>
            <a:chExt cx="1501729" cy="7112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-2690398" y="7932884"/>
            <a:ext cx="6778625" cy="3210272"/>
            <a:chOff x="0" y="0"/>
            <a:chExt cx="1501729" cy="7112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3" id="33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87" t="0" r="-938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721159" y="-196696"/>
            <a:ext cx="20077890" cy="10809230"/>
            <a:chOff x="0" y="0"/>
            <a:chExt cx="5692416" cy="306459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92416" cy="3064596"/>
            </a:xfrm>
            <a:custGeom>
              <a:avLst/>
              <a:gdLst/>
              <a:ahLst/>
              <a:cxnLst/>
              <a:rect r="r" b="b" t="t" l="l"/>
              <a:pathLst>
                <a:path h="3064596" w="5692416">
                  <a:moveTo>
                    <a:pt x="0" y="0"/>
                  </a:moveTo>
                  <a:lnTo>
                    <a:pt x="5692416" y="0"/>
                  </a:lnTo>
                  <a:lnTo>
                    <a:pt x="5692416" y="3064596"/>
                  </a:lnTo>
                  <a:lnTo>
                    <a:pt x="0" y="3064596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5692416" cy="3150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811219" y="3157779"/>
            <a:ext cx="6374118" cy="3971442"/>
          </a:xfrm>
          <a:custGeom>
            <a:avLst/>
            <a:gdLst/>
            <a:ahLst/>
            <a:cxnLst/>
            <a:rect r="r" b="b" t="t" l="l"/>
            <a:pathLst>
              <a:path h="3971442" w="6374118">
                <a:moveTo>
                  <a:pt x="0" y="0"/>
                </a:moveTo>
                <a:lnTo>
                  <a:pt x="6374118" y="0"/>
                </a:lnTo>
                <a:lnTo>
                  <a:pt x="6374118" y="3971442"/>
                </a:lnTo>
                <a:lnTo>
                  <a:pt x="0" y="39714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0249" r="0" b="-30249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11219" y="166763"/>
            <a:ext cx="6374118" cy="3000541"/>
          </a:xfrm>
          <a:custGeom>
            <a:avLst/>
            <a:gdLst/>
            <a:ahLst/>
            <a:cxnLst/>
            <a:rect r="r" b="b" t="t" l="l"/>
            <a:pathLst>
              <a:path h="3000541" w="6374118">
                <a:moveTo>
                  <a:pt x="0" y="0"/>
                </a:moveTo>
                <a:lnTo>
                  <a:pt x="6374118" y="0"/>
                </a:lnTo>
                <a:lnTo>
                  <a:pt x="6374118" y="3000541"/>
                </a:lnTo>
                <a:lnTo>
                  <a:pt x="0" y="30005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9597" t="-157830" r="-60752" b="-61268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11219" y="6990035"/>
            <a:ext cx="6374118" cy="3139174"/>
          </a:xfrm>
          <a:custGeom>
            <a:avLst/>
            <a:gdLst/>
            <a:ahLst/>
            <a:cxnLst/>
            <a:rect r="r" b="b" t="t" l="l"/>
            <a:pathLst>
              <a:path h="3139174" w="6374118">
                <a:moveTo>
                  <a:pt x="0" y="0"/>
                </a:moveTo>
                <a:lnTo>
                  <a:pt x="6374118" y="0"/>
                </a:lnTo>
                <a:lnTo>
                  <a:pt x="6374118" y="3139174"/>
                </a:lnTo>
                <a:lnTo>
                  <a:pt x="0" y="31391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47" t="-74079" r="0" b="-32723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104368" y="2657394"/>
            <a:ext cx="10099207" cy="6600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55"/>
              </a:lnSpc>
            </a:pPr>
            <a:r>
              <a:rPr lang="en-US" sz="237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repairing works of the swimming pool bowl</a:t>
            </a:r>
          </a:p>
          <a:p>
            <a:pPr algn="l">
              <a:lnSpc>
                <a:spcPts val="4355"/>
              </a:lnSpc>
            </a:pPr>
          </a:p>
          <a:p>
            <a:pPr algn="l">
              <a:lnSpc>
                <a:spcPts val="4355"/>
              </a:lnSpc>
            </a:pPr>
            <a:r>
              <a:rPr lang="en-US" sz="237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warm floors and bypasses arrangement</a:t>
            </a:r>
          </a:p>
          <a:p>
            <a:pPr algn="l">
              <a:lnSpc>
                <a:spcPts val="4355"/>
              </a:lnSpc>
            </a:pPr>
          </a:p>
          <a:p>
            <a:pPr algn="l">
              <a:lnSpc>
                <a:spcPts val="4355"/>
              </a:lnSpc>
            </a:pPr>
            <a:r>
              <a:rPr lang="en-US" sz="237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heat insulation of the roof, ceiling arrangement</a:t>
            </a:r>
          </a:p>
          <a:p>
            <a:pPr algn="l">
              <a:lnSpc>
                <a:spcPts val="4355"/>
              </a:lnSpc>
            </a:pPr>
          </a:p>
          <a:p>
            <a:pPr algn="l">
              <a:lnSpc>
                <a:spcPts val="4355"/>
              </a:lnSpc>
            </a:pPr>
            <a:r>
              <a:rPr lang="en-US" sz="237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bathrooms, showers, vestibules arrangement</a:t>
            </a:r>
          </a:p>
          <a:p>
            <a:pPr algn="l">
              <a:lnSpc>
                <a:spcPts val="4355"/>
              </a:lnSpc>
            </a:pPr>
          </a:p>
          <a:p>
            <a:pPr algn="l">
              <a:lnSpc>
                <a:spcPts val="4355"/>
              </a:lnSpc>
            </a:pPr>
            <a:r>
              <a:rPr lang="en-US" sz="237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ramp arrangement</a:t>
            </a:r>
          </a:p>
          <a:p>
            <a:pPr algn="l">
              <a:lnSpc>
                <a:spcPts val="4355"/>
              </a:lnSpc>
            </a:pPr>
          </a:p>
          <a:p>
            <a:pPr algn="l">
              <a:lnSpc>
                <a:spcPts val="4355"/>
              </a:lnSpc>
            </a:pPr>
            <a:r>
              <a:rPr lang="en-US" sz="237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ventilation system installation</a:t>
            </a:r>
          </a:p>
          <a:p>
            <a:pPr algn="l">
              <a:lnSpc>
                <a:spcPts val="4355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8000163" y="2711363"/>
            <a:ext cx="743221" cy="6327251"/>
            <a:chOff x="0" y="0"/>
            <a:chExt cx="990961" cy="843633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56927" y="0"/>
              <a:ext cx="914350" cy="853774"/>
            </a:xfrm>
            <a:custGeom>
              <a:avLst/>
              <a:gdLst/>
              <a:ahLst/>
              <a:cxnLst/>
              <a:rect r="r" b="b" t="t" l="l"/>
              <a:pathLst>
                <a:path h="853774" w="914350">
                  <a:moveTo>
                    <a:pt x="0" y="0"/>
                  </a:moveTo>
                  <a:lnTo>
                    <a:pt x="914350" y="0"/>
                  </a:lnTo>
                  <a:lnTo>
                    <a:pt x="914350" y="853774"/>
                  </a:lnTo>
                  <a:lnTo>
                    <a:pt x="0" y="8537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6096" y="1450674"/>
              <a:ext cx="867246" cy="849901"/>
            </a:xfrm>
            <a:custGeom>
              <a:avLst/>
              <a:gdLst/>
              <a:ahLst/>
              <a:cxnLst/>
              <a:rect r="r" b="b" t="t" l="l"/>
              <a:pathLst>
                <a:path h="849901" w="867246">
                  <a:moveTo>
                    <a:pt x="0" y="0"/>
                  </a:moveTo>
                  <a:lnTo>
                    <a:pt x="867246" y="0"/>
                  </a:lnTo>
                  <a:lnTo>
                    <a:pt x="867246" y="849901"/>
                  </a:lnTo>
                  <a:lnTo>
                    <a:pt x="0" y="8499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2776352"/>
              <a:ext cx="959438" cy="1005964"/>
            </a:xfrm>
            <a:custGeom>
              <a:avLst/>
              <a:gdLst/>
              <a:ahLst/>
              <a:cxnLst/>
              <a:rect r="r" b="b" t="t" l="l"/>
              <a:pathLst>
                <a:path h="1005964" w="959438">
                  <a:moveTo>
                    <a:pt x="0" y="0"/>
                  </a:moveTo>
                  <a:lnTo>
                    <a:pt x="959438" y="0"/>
                  </a:lnTo>
                  <a:lnTo>
                    <a:pt x="959438" y="1005965"/>
                  </a:lnTo>
                  <a:lnTo>
                    <a:pt x="0" y="10059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38300" y="4441700"/>
              <a:ext cx="951603" cy="944466"/>
            </a:xfrm>
            <a:custGeom>
              <a:avLst/>
              <a:gdLst/>
              <a:ahLst/>
              <a:cxnLst/>
              <a:rect r="r" b="b" t="t" l="l"/>
              <a:pathLst>
                <a:path h="944466" w="951603">
                  <a:moveTo>
                    <a:pt x="0" y="0"/>
                  </a:moveTo>
                  <a:lnTo>
                    <a:pt x="951603" y="0"/>
                  </a:lnTo>
                  <a:lnTo>
                    <a:pt x="951603" y="944466"/>
                  </a:lnTo>
                  <a:lnTo>
                    <a:pt x="0" y="944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76561" y="5983066"/>
              <a:ext cx="913342" cy="878469"/>
            </a:xfrm>
            <a:custGeom>
              <a:avLst/>
              <a:gdLst/>
              <a:ahLst/>
              <a:cxnLst/>
              <a:rect r="r" b="b" t="t" l="l"/>
              <a:pathLst>
                <a:path h="878469" w="913342">
                  <a:moveTo>
                    <a:pt x="0" y="0"/>
                  </a:moveTo>
                  <a:lnTo>
                    <a:pt x="913342" y="0"/>
                  </a:lnTo>
                  <a:lnTo>
                    <a:pt x="913342" y="878469"/>
                  </a:lnTo>
                  <a:lnTo>
                    <a:pt x="0" y="8784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76561" y="7521935"/>
              <a:ext cx="914400" cy="914400"/>
            </a:xfrm>
            <a:custGeom>
              <a:avLst/>
              <a:gdLst/>
              <a:ahLst/>
              <a:cxnLst/>
              <a:rect r="r" b="b" t="t" l="l"/>
              <a:pathLst>
                <a:path h="914400" w="914400">
                  <a:moveTo>
                    <a:pt x="0" y="0"/>
                  </a:moveTo>
                  <a:lnTo>
                    <a:pt x="914400" y="0"/>
                  </a:lnTo>
                  <a:lnTo>
                    <a:pt x="914400" y="914400"/>
                  </a:lnTo>
                  <a:lnTo>
                    <a:pt x="0" y="914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8371773" y="709699"/>
            <a:ext cx="11142570" cy="1545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24"/>
              </a:lnSpc>
            </a:pPr>
            <a:r>
              <a:rPr lang="en-US" sz="4937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Scope of works for the following execution: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4153972" y="7274123"/>
            <a:ext cx="6778625" cy="3210272"/>
            <a:chOff x="0" y="0"/>
            <a:chExt cx="1501729" cy="711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-2774120" y="8313884"/>
            <a:ext cx="6778625" cy="3210272"/>
            <a:chOff x="0" y="0"/>
            <a:chExt cx="1501729" cy="7112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-2774120" y="8559622"/>
            <a:ext cx="6778625" cy="3210272"/>
            <a:chOff x="0" y="0"/>
            <a:chExt cx="1501729" cy="7112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2" id="32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21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46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13488" y="-277399"/>
            <a:ext cx="19224069" cy="10809230"/>
            <a:chOff x="0" y="0"/>
            <a:chExt cx="5450343" cy="306459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50343" cy="3064596"/>
            </a:xfrm>
            <a:custGeom>
              <a:avLst/>
              <a:gdLst/>
              <a:ahLst/>
              <a:cxnLst/>
              <a:rect r="r" b="b" t="t" l="l"/>
              <a:pathLst>
                <a:path h="3064596" w="5450343">
                  <a:moveTo>
                    <a:pt x="0" y="0"/>
                  </a:moveTo>
                  <a:lnTo>
                    <a:pt x="5450343" y="0"/>
                  </a:lnTo>
                  <a:lnTo>
                    <a:pt x="5450343" y="3064596"/>
                  </a:lnTo>
                  <a:lnTo>
                    <a:pt x="0" y="3064596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5450343" cy="3150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92767" y="260508"/>
            <a:ext cx="17090400" cy="9578562"/>
          </a:xfrm>
          <a:custGeom>
            <a:avLst/>
            <a:gdLst/>
            <a:ahLst/>
            <a:cxnLst/>
            <a:rect r="r" b="b" t="t" l="l"/>
            <a:pathLst>
              <a:path h="9578562" w="17090400">
                <a:moveTo>
                  <a:pt x="0" y="0"/>
                </a:moveTo>
                <a:lnTo>
                  <a:pt x="17090400" y="0"/>
                </a:lnTo>
                <a:lnTo>
                  <a:pt x="17090400" y="9578563"/>
                </a:lnTo>
                <a:lnTo>
                  <a:pt x="0" y="95785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6466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39658" y="1143599"/>
            <a:ext cx="11310109" cy="69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264"/>
              </a:lnSpc>
            </a:pPr>
            <a:r>
              <a:rPr lang="en-US" b="true" sz="4386" spc="17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lack of funds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8100000">
            <a:off x="14733403" y="-1548992"/>
            <a:ext cx="4519797" cy="4476482"/>
          </a:xfrm>
          <a:custGeom>
            <a:avLst/>
            <a:gdLst/>
            <a:ahLst/>
            <a:cxnLst/>
            <a:rect r="r" b="b" t="t" l="l"/>
            <a:pathLst>
              <a:path h="4476482" w="4519797">
                <a:moveTo>
                  <a:pt x="4519798" y="0"/>
                </a:moveTo>
                <a:lnTo>
                  <a:pt x="0" y="0"/>
                </a:lnTo>
                <a:lnTo>
                  <a:pt x="0" y="4476483"/>
                </a:lnTo>
                <a:lnTo>
                  <a:pt x="4519798" y="4476483"/>
                </a:lnTo>
                <a:lnTo>
                  <a:pt x="451979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39658" y="2033747"/>
            <a:ext cx="13147869" cy="980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24"/>
              </a:lnSpc>
            </a:pPr>
            <a:r>
              <a:rPr lang="en-US" b="true" sz="6104" spc="24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1 230 000</a:t>
            </a:r>
            <a:r>
              <a:rPr lang="en-US" sz="6104" spc="24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,00 EUR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153972" y="7274123"/>
            <a:ext cx="6778625" cy="3210272"/>
            <a:chOff x="0" y="0"/>
            <a:chExt cx="1501729" cy="711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true" flipV="false" rot="-2700000">
            <a:off x="-995251" y="7799186"/>
            <a:ext cx="4519797" cy="4476482"/>
          </a:xfrm>
          <a:custGeom>
            <a:avLst/>
            <a:gdLst/>
            <a:ahLst/>
            <a:cxnLst/>
            <a:rect r="r" b="b" t="t" l="l"/>
            <a:pathLst>
              <a:path h="4476482" w="4519797">
                <a:moveTo>
                  <a:pt x="4519797" y="0"/>
                </a:moveTo>
                <a:lnTo>
                  <a:pt x="0" y="0"/>
                </a:lnTo>
                <a:lnTo>
                  <a:pt x="0" y="4476482"/>
                </a:lnTo>
                <a:lnTo>
                  <a:pt x="4519797" y="4476482"/>
                </a:lnTo>
                <a:lnTo>
                  <a:pt x="451979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-2781323" y="8432291"/>
            <a:ext cx="6778625" cy="3210272"/>
            <a:chOff x="0" y="0"/>
            <a:chExt cx="1501729" cy="7112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87" t="0" r="-938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456819" y="0"/>
            <a:ext cx="20077890" cy="10809230"/>
            <a:chOff x="0" y="0"/>
            <a:chExt cx="5692416" cy="306459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92416" cy="3064596"/>
            </a:xfrm>
            <a:custGeom>
              <a:avLst/>
              <a:gdLst/>
              <a:ahLst/>
              <a:cxnLst/>
              <a:rect r="r" b="b" t="t" l="l"/>
              <a:pathLst>
                <a:path h="3064596" w="5692416">
                  <a:moveTo>
                    <a:pt x="0" y="0"/>
                  </a:moveTo>
                  <a:lnTo>
                    <a:pt x="5692416" y="0"/>
                  </a:lnTo>
                  <a:lnTo>
                    <a:pt x="5692416" y="3064596"/>
                  </a:lnTo>
                  <a:lnTo>
                    <a:pt x="0" y="3064596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5692416" cy="3121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671538" y="422679"/>
            <a:ext cx="8944925" cy="712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1"/>
              </a:lnSpc>
            </a:pPr>
            <a:r>
              <a:rPr lang="en-US" sz="4044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More reconstruction projects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-2774120" y="8313884"/>
            <a:ext cx="6778625" cy="3210272"/>
            <a:chOff x="0" y="0"/>
            <a:chExt cx="1501729" cy="7112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2774120" y="8559622"/>
            <a:ext cx="6778625" cy="3210272"/>
            <a:chOff x="0" y="0"/>
            <a:chExt cx="1501729" cy="711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17043" y="8755840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8851" r="-191602" b="-48017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379640" y="9172270"/>
            <a:ext cx="1622297" cy="906458"/>
          </a:xfrm>
          <a:custGeom>
            <a:avLst/>
            <a:gdLst/>
            <a:ahLst/>
            <a:cxnLst/>
            <a:rect r="r" b="b" t="t" l="l"/>
            <a:pathLst>
              <a:path h="906458" w="1622297">
                <a:moveTo>
                  <a:pt x="0" y="0"/>
                </a:moveTo>
                <a:lnTo>
                  <a:pt x="1622296" y="0"/>
                </a:lnTo>
                <a:lnTo>
                  <a:pt x="1622296" y="906459"/>
                </a:lnTo>
                <a:lnTo>
                  <a:pt x="0" y="9064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true" flipV="false" rot="8100000">
            <a:off x="14743783" y="-1710787"/>
            <a:ext cx="4519797" cy="4476482"/>
          </a:xfrm>
          <a:custGeom>
            <a:avLst/>
            <a:gdLst/>
            <a:ahLst/>
            <a:cxnLst/>
            <a:rect r="r" b="b" t="t" l="l"/>
            <a:pathLst>
              <a:path h="4476482" w="4519797">
                <a:moveTo>
                  <a:pt x="4519797" y="0"/>
                </a:moveTo>
                <a:lnTo>
                  <a:pt x="0" y="0"/>
                </a:lnTo>
                <a:lnTo>
                  <a:pt x="0" y="4476482"/>
                </a:lnTo>
                <a:lnTo>
                  <a:pt x="4519797" y="4476482"/>
                </a:lnTo>
                <a:lnTo>
                  <a:pt x="451979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540193" y="1980202"/>
            <a:ext cx="4566955" cy="2804654"/>
            <a:chOff x="0" y="0"/>
            <a:chExt cx="11523226" cy="707663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524497" cy="7076634"/>
            </a:xfrm>
            <a:custGeom>
              <a:avLst/>
              <a:gdLst/>
              <a:ahLst/>
              <a:cxnLst/>
              <a:rect r="r" b="b" t="t" l="l"/>
              <a:pathLst>
                <a:path h="7076634" w="11524497">
                  <a:moveTo>
                    <a:pt x="10861793" y="0"/>
                  </a:moveTo>
                  <a:lnTo>
                    <a:pt x="661433" y="0"/>
                  </a:lnTo>
                  <a:cubicBezTo>
                    <a:pt x="294995" y="0"/>
                    <a:pt x="0" y="181162"/>
                    <a:pt x="0" y="406199"/>
                  </a:cubicBezTo>
                  <a:lnTo>
                    <a:pt x="0" y="6671851"/>
                  </a:lnTo>
                  <a:cubicBezTo>
                    <a:pt x="0" y="6895472"/>
                    <a:pt x="294995" y="7076634"/>
                    <a:pt x="661433" y="7076634"/>
                  </a:cubicBezTo>
                  <a:lnTo>
                    <a:pt x="10864098" y="7076634"/>
                  </a:lnTo>
                  <a:cubicBezTo>
                    <a:pt x="11228232" y="7076634"/>
                    <a:pt x="11524497" y="6895472"/>
                    <a:pt x="11524497" y="6670435"/>
                  </a:cubicBezTo>
                  <a:lnTo>
                    <a:pt x="11524497" y="406199"/>
                  </a:lnTo>
                  <a:cubicBezTo>
                    <a:pt x="11523226" y="181162"/>
                    <a:pt x="11228232" y="0"/>
                    <a:pt x="10861793" y="0"/>
                  </a:cubicBezTo>
                  <a:close/>
                </a:path>
              </a:pathLst>
            </a:custGeom>
            <a:blipFill>
              <a:blip r:embed="rId7"/>
              <a:stretch>
                <a:fillRect l="-14714" t="0" r="-5289" b="-30235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540193" y="4908681"/>
            <a:ext cx="4928624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 spc="11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Restoration of the historical building of the children's music school - </a:t>
            </a:r>
          </a:p>
          <a:p>
            <a:pPr algn="ctr">
              <a:lnSpc>
                <a:spcPts val="2279"/>
              </a:lnSpc>
            </a:pP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370 000 EUR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7015459" y="1980202"/>
            <a:ext cx="4844645" cy="2814179"/>
            <a:chOff x="0" y="0"/>
            <a:chExt cx="8632231" cy="501432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633501" cy="5014330"/>
            </a:xfrm>
            <a:custGeom>
              <a:avLst/>
              <a:gdLst/>
              <a:ahLst/>
              <a:cxnLst/>
              <a:rect r="r" b="b" t="t" l="l"/>
              <a:pathLst>
                <a:path h="5014330" w="8633501">
                  <a:moveTo>
                    <a:pt x="8136741" y="0"/>
                  </a:moveTo>
                  <a:lnTo>
                    <a:pt x="495490" y="0"/>
                  </a:lnTo>
                  <a:cubicBezTo>
                    <a:pt x="220985" y="0"/>
                    <a:pt x="0" y="128367"/>
                    <a:pt x="0" y="287823"/>
                  </a:cubicBezTo>
                  <a:lnTo>
                    <a:pt x="0" y="4727510"/>
                  </a:lnTo>
                  <a:cubicBezTo>
                    <a:pt x="0" y="4885963"/>
                    <a:pt x="220985" y="5014330"/>
                    <a:pt x="495490" y="5014330"/>
                  </a:cubicBezTo>
                  <a:lnTo>
                    <a:pt x="8138468" y="5014330"/>
                  </a:lnTo>
                  <a:cubicBezTo>
                    <a:pt x="8411246" y="5014330"/>
                    <a:pt x="8633501" y="4885963"/>
                    <a:pt x="8633501" y="4726507"/>
                  </a:cubicBezTo>
                  <a:lnTo>
                    <a:pt x="8633501" y="287823"/>
                  </a:lnTo>
                  <a:cubicBezTo>
                    <a:pt x="8632230" y="128367"/>
                    <a:pt x="8411246" y="0"/>
                    <a:pt x="8136741" y="0"/>
                  </a:cubicBezTo>
                  <a:close/>
                </a:path>
              </a:pathLst>
            </a:custGeom>
            <a:blipFill>
              <a:blip r:embed="rId8"/>
              <a:stretch>
                <a:fillRect l="-5082" t="-1430" r="-17374" b="-2936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7175426" y="4765806"/>
            <a:ext cx="4733086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Center for accommodation of internally displaced / evacuated persons </a:t>
            </a:r>
            <a:r>
              <a:rPr lang="en-US" sz="189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- </a:t>
            </a:r>
            <a:r>
              <a:rPr lang="en-US" sz="189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2 150 000 EUR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788102" y="1980202"/>
            <a:ext cx="4664918" cy="2804654"/>
            <a:chOff x="0" y="0"/>
            <a:chExt cx="8311991" cy="499735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313262" cy="4997358"/>
            </a:xfrm>
            <a:custGeom>
              <a:avLst/>
              <a:gdLst/>
              <a:ahLst/>
              <a:cxnLst/>
              <a:rect r="r" b="b" t="t" l="l"/>
              <a:pathLst>
                <a:path h="4997358" w="8313262">
                  <a:moveTo>
                    <a:pt x="7834883" y="0"/>
                  </a:moveTo>
                  <a:lnTo>
                    <a:pt x="477108" y="0"/>
                  </a:lnTo>
                  <a:cubicBezTo>
                    <a:pt x="212787" y="0"/>
                    <a:pt x="0" y="127932"/>
                    <a:pt x="0" y="286848"/>
                  </a:cubicBezTo>
                  <a:lnTo>
                    <a:pt x="0" y="4711509"/>
                  </a:lnTo>
                  <a:cubicBezTo>
                    <a:pt x="0" y="4869426"/>
                    <a:pt x="212787" y="4997358"/>
                    <a:pt x="477108" y="4997358"/>
                  </a:cubicBezTo>
                  <a:lnTo>
                    <a:pt x="7836546" y="4997358"/>
                  </a:lnTo>
                  <a:cubicBezTo>
                    <a:pt x="8099205" y="4997358"/>
                    <a:pt x="8313262" y="4869426"/>
                    <a:pt x="8313262" y="4710509"/>
                  </a:cubicBezTo>
                  <a:lnTo>
                    <a:pt x="8313262" y="286848"/>
                  </a:lnTo>
                  <a:cubicBezTo>
                    <a:pt x="8311991" y="127932"/>
                    <a:pt x="8099205" y="0"/>
                    <a:pt x="7834883" y="0"/>
                  </a:cubicBezTo>
                  <a:close/>
                </a:path>
              </a:pathLst>
            </a:custGeom>
            <a:blipFill>
              <a:blip r:embed="rId9"/>
              <a:stretch>
                <a:fillRect l="-3771" t="0" r="-3771" b="-19193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2788102" y="4775331"/>
            <a:ext cx="4664918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Overhaul of the rehabilitation department of the emergency hospital - </a:t>
            </a:r>
            <a:r>
              <a:rPr lang="en-US" sz="189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1 304 500 EUR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40193" y="1349622"/>
            <a:ext cx="541020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Restoration of social infrastructure: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509031" y="5784981"/>
            <a:ext cx="4598116" cy="2911357"/>
            <a:chOff x="0" y="0"/>
            <a:chExt cx="8192964" cy="518748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94234" cy="5187482"/>
            </a:xfrm>
            <a:custGeom>
              <a:avLst/>
              <a:gdLst/>
              <a:ahLst/>
              <a:cxnLst/>
              <a:rect r="r" b="b" t="t" l="l"/>
              <a:pathLst>
                <a:path h="5187482" w="8194234">
                  <a:moveTo>
                    <a:pt x="7722688" y="0"/>
                  </a:moveTo>
                  <a:lnTo>
                    <a:pt x="470276" y="0"/>
                  </a:lnTo>
                  <a:cubicBezTo>
                    <a:pt x="209740" y="0"/>
                    <a:pt x="0" y="132800"/>
                    <a:pt x="0" y="297761"/>
                  </a:cubicBezTo>
                  <a:lnTo>
                    <a:pt x="0" y="4890758"/>
                  </a:lnTo>
                  <a:cubicBezTo>
                    <a:pt x="0" y="5054683"/>
                    <a:pt x="209740" y="5187482"/>
                    <a:pt x="470276" y="5187482"/>
                  </a:cubicBezTo>
                  <a:lnTo>
                    <a:pt x="7724327" y="5187482"/>
                  </a:lnTo>
                  <a:cubicBezTo>
                    <a:pt x="7983224" y="5187482"/>
                    <a:pt x="8194234" y="5054683"/>
                    <a:pt x="8194234" y="4889721"/>
                  </a:cubicBezTo>
                  <a:lnTo>
                    <a:pt x="8194234" y="297761"/>
                  </a:lnTo>
                  <a:cubicBezTo>
                    <a:pt x="8192964" y="132800"/>
                    <a:pt x="7983224" y="0"/>
                    <a:pt x="7722688" y="0"/>
                  </a:cubicBezTo>
                  <a:close/>
                </a:path>
              </a:pathLst>
            </a:custGeom>
            <a:blipFill>
              <a:blip r:embed="rId10"/>
              <a:stretch>
                <a:fillRect l="-23374" t="0" r="-11855" b="-13213"/>
              </a:stretch>
            </a:blip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1620501" y="8784097"/>
            <a:ext cx="4365902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 spc="11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Overhaul of the city maternity hospital - </a:t>
            </a: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1 780 400 EUR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2788102" y="5784981"/>
            <a:ext cx="4664918" cy="2911357"/>
            <a:chOff x="0" y="0"/>
            <a:chExt cx="8311991" cy="518748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313262" cy="5187482"/>
            </a:xfrm>
            <a:custGeom>
              <a:avLst/>
              <a:gdLst/>
              <a:ahLst/>
              <a:cxnLst/>
              <a:rect r="r" b="b" t="t" l="l"/>
              <a:pathLst>
                <a:path h="5187482" w="8313262">
                  <a:moveTo>
                    <a:pt x="7834883" y="0"/>
                  </a:moveTo>
                  <a:lnTo>
                    <a:pt x="477108" y="0"/>
                  </a:lnTo>
                  <a:cubicBezTo>
                    <a:pt x="212787" y="0"/>
                    <a:pt x="0" y="132800"/>
                    <a:pt x="0" y="297761"/>
                  </a:cubicBezTo>
                  <a:lnTo>
                    <a:pt x="0" y="4890758"/>
                  </a:lnTo>
                  <a:cubicBezTo>
                    <a:pt x="0" y="5054683"/>
                    <a:pt x="212787" y="5187482"/>
                    <a:pt x="477108" y="5187482"/>
                  </a:cubicBezTo>
                  <a:lnTo>
                    <a:pt x="7836546" y="5187482"/>
                  </a:lnTo>
                  <a:cubicBezTo>
                    <a:pt x="8099205" y="5187482"/>
                    <a:pt x="8313262" y="5054683"/>
                    <a:pt x="8313262" y="4889721"/>
                  </a:cubicBezTo>
                  <a:lnTo>
                    <a:pt x="8313262" y="297761"/>
                  </a:lnTo>
                  <a:cubicBezTo>
                    <a:pt x="8311991" y="132800"/>
                    <a:pt x="8099205" y="0"/>
                    <a:pt x="7834883" y="0"/>
                  </a:cubicBezTo>
                  <a:close/>
                </a:path>
              </a:pathLst>
            </a:custGeom>
            <a:blipFill>
              <a:blip r:embed="rId11"/>
              <a:stretch>
                <a:fillRect l="-8454" t="0" r="-8454" b="0"/>
              </a:stretch>
            </a:blip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12907759" y="8784097"/>
            <a:ext cx="4425604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 spc="11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Overhaul of the city hospital </a:t>
            </a: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-</a:t>
            </a:r>
          </a:p>
          <a:p>
            <a:pPr algn="ctr">
              <a:lnSpc>
                <a:spcPts val="2279"/>
              </a:lnSpc>
            </a:pP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1 207 500 EUR</a:t>
            </a:r>
          </a:p>
        </p:txBody>
      </p:sp>
      <p:sp>
        <p:nvSpPr>
          <p:cNvPr name="Freeform 32" id="32"/>
          <p:cNvSpPr/>
          <p:nvPr/>
        </p:nvSpPr>
        <p:spPr>
          <a:xfrm flipH="false" flipV="false" rot="0">
            <a:off x="6983448" y="5728889"/>
            <a:ext cx="5117043" cy="2880666"/>
          </a:xfrm>
          <a:custGeom>
            <a:avLst/>
            <a:gdLst/>
            <a:ahLst/>
            <a:cxnLst/>
            <a:rect r="r" b="b" t="t" l="l"/>
            <a:pathLst>
              <a:path h="2880666" w="5117043">
                <a:moveTo>
                  <a:pt x="0" y="0"/>
                </a:moveTo>
                <a:lnTo>
                  <a:pt x="5117043" y="0"/>
                </a:lnTo>
                <a:lnTo>
                  <a:pt x="5117043" y="2880666"/>
                </a:lnTo>
                <a:lnTo>
                  <a:pt x="0" y="288066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853" t="-768" r="0" b="-2467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7305102" y="8639188"/>
            <a:ext cx="4603410" cy="1009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003159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    Hospital department for the rehabilitation of war veterans </a:t>
            </a:r>
          </a:p>
          <a:p>
            <a:pPr algn="ctr">
              <a:lnSpc>
                <a:spcPts val="2660"/>
              </a:lnSpc>
            </a:pPr>
            <a:r>
              <a:rPr lang="en-US" sz="1900" b="true">
                <a:solidFill>
                  <a:srgbClr val="003159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1 980 000 EUR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87" t="0" r="-938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02944" y="-24764"/>
            <a:ext cx="20077890" cy="10809230"/>
            <a:chOff x="0" y="0"/>
            <a:chExt cx="5692416" cy="306459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92416" cy="3064596"/>
            </a:xfrm>
            <a:custGeom>
              <a:avLst/>
              <a:gdLst/>
              <a:ahLst/>
              <a:cxnLst/>
              <a:rect r="r" b="b" t="t" l="l"/>
              <a:pathLst>
                <a:path h="3064596" w="5692416">
                  <a:moveTo>
                    <a:pt x="0" y="0"/>
                  </a:moveTo>
                  <a:lnTo>
                    <a:pt x="5692416" y="0"/>
                  </a:lnTo>
                  <a:lnTo>
                    <a:pt x="5692416" y="3064596"/>
                  </a:lnTo>
                  <a:lnTo>
                    <a:pt x="0" y="3064596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5692416" cy="3121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671538" y="422679"/>
            <a:ext cx="8944925" cy="712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1"/>
              </a:lnSpc>
            </a:pPr>
            <a:r>
              <a:rPr lang="en-US" sz="4044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More reconstruction projects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-2774120" y="8313884"/>
            <a:ext cx="6778625" cy="3210272"/>
            <a:chOff x="0" y="0"/>
            <a:chExt cx="1501729" cy="7112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2774120" y="8559622"/>
            <a:ext cx="6778625" cy="3210272"/>
            <a:chOff x="0" y="0"/>
            <a:chExt cx="1501729" cy="711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17043" y="8755840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8851" r="-191602" b="-48017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379640" y="9172270"/>
            <a:ext cx="1622297" cy="906458"/>
          </a:xfrm>
          <a:custGeom>
            <a:avLst/>
            <a:gdLst/>
            <a:ahLst/>
            <a:cxnLst/>
            <a:rect r="r" b="b" t="t" l="l"/>
            <a:pathLst>
              <a:path h="906458" w="1622297">
                <a:moveTo>
                  <a:pt x="0" y="0"/>
                </a:moveTo>
                <a:lnTo>
                  <a:pt x="1622296" y="0"/>
                </a:lnTo>
                <a:lnTo>
                  <a:pt x="1622296" y="906459"/>
                </a:lnTo>
                <a:lnTo>
                  <a:pt x="0" y="9064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true" flipV="false" rot="8100000">
            <a:off x="14743783" y="-1710787"/>
            <a:ext cx="4519797" cy="4476482"/>
          </a:xfrm>
          <a:custGeom>
            <a:avLst/>
            <a:gdLst/>
            <a:ahLst/>
            <a:cxnLst/>
            <a:rect r="r" b="b" t="t" l="l"/>
            <a:pathLst>
              <a:path h="4476482" w="4519797">
                <a:moveTo>
                  <a:pt x="4519797" y="0"/>
                </a:moveTo>
                <a:lnTo>
                  <a:pt x="0" y="0"/>
                </a:lnTo>
                <a:lnTo>
                  <a:pt x="0" y="4476482"/>
                </a:lnTo>
                <a:lnTo>
                  <a:pt x="4519797" y="4476482"/>
                </a:lnTo>
                <a:lnTo>
                  <a:pt x="451979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687213" y="1326940"/>
            <a:ext cx="5527477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Restoration of critical infrastructure: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602048" y="1934838"/>
            <a:ext cx="4598116" cy="2754768"/>
            <a:chOff x="0" y="0"/>
            <a:chExt cx="8192964" cy="490846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94234" cy="4908469"/>
            </a:xfrm>
            <a:custGeom>
              <a:avLst/>
              <a:gdLst/>
              <a:ahLst/>
              <a:cxnLst/>
              <a:rect r="r" b="b" t="t" l="l"/>
              <a:pathLst>
                <a:path h="4908469" w="8194234">
                  <a:moveTo>
                    <a:pt x="7722688" y="0"/>
                  </a:moveTo>
                  <a:lnTo>
                    <a:pt x="470276" y="0"/>
                  </a:lnTo>
                  <a:cubicBezTo>
                    <a:pt x="209740" y="0"/>
                    <a:pt x="0" y="125657"/>
                    <a:pt x="0" y="281746"/>
                  </a:cubicBezTo>
                  <a:lnTo>
                    <a:pt x="0" y="4627705"/>
                  </a:lnTo>
                  <a:cubicBezTo>
                    <a:pt x="0" y="4782813"/>
                    <a:pt x="209740" y="4908469"/>
                    <a:pt x="470276" y="4908469"/>
                  </a:cubicBezTo>
                  <a:lnTo>
                    <a:pt x="7724327" y="4908469"/>
                  </a:lnTo>
                  <a:cubicBezTo>
                    <a:pt x="7983224" y="4908469"/>
                    <a:pt x="8194234" y="4782813"/>
                    <a:pt x="8194234" y="4626723"/>
                  </a:cubicBezTo>
                  <a:lnTo>
                    <a:pt x="8194234" y="281746"/>
                  </a:lnTo>
                  <a:cubicBezTo>
                    <a:pt x="8192964" y="125657"/>
                    <a:pt x="7983224" y="0"/>
                    <a:pt x="7722688" y="0"/>
                  </a:cubicBezTo>
                  <a:close/>
                </a:path>
              </a:pathLst>
            </a:custGeom>
            <a:blipFill>
              <a:blip r:embed="rId7"/>
              <a:stretch>
                <a:fillRect l="-12397" t="0" r="-12397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2074225" y="4765806"/>
            <a:ext cx="342154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Waste processing plant -</a:t>
            </a:r>
            <a:r>
              <a:rPr lang="en-US" sz="189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</a:t>
            </a:r>
            <a:r>
              <a:rPr lang="en-US" sz="189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25 000 000 EUR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7214690" y="1934838"/>
            <a:ext cx="4681887" cy="2797948"/>
            <a:chOff x="0" y="0"/>
            <a:chExt cx="9245285" cy="552508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246556" cy="5525086"/>
            </a:xfrm>
            <a:custGeom>
              <a:avLst/>
              <a:gdLst/>
              <a:ahLst/>
              <a:cxnLst/>
              <a:rect r="r" b="b" t="t" l="l"/>
              <a:pathLst>
                <a:path h="5525086" w="9246556">
                  <a:moveTo>
                    <a:pt x="8714606" y="0"/>
                  </a:moveTo>
                  <a:lnTo>
                    <a:pt x="530679" y="0"/>
                  </a:lnTo>
                  <a:cubicBezTo>
                    <a:pt x="236679" y="0"/>
                    <a:pt x="0" y="141442"/>
                    <a:pt x="0" y="317140"/>
                  </a:cubicBezTo>
                  <a:lnTo>
                    <a:pt x="0" y="5209051"/>
                  </a:lnTo>
                  <a:cubicBezTo>
                    <a:pt x="0" y="5383643"/>
                    <a:pt x="236679" y="5525086"/>
                    <a:pt x="530679" y="5525086"/>
                  </a:cubicBezTo>
                  <a:lnTo>
                    <a:pt x="8716456" y="5525086"/>
                  </a:lnTo>
                  <a:cubicBezTo>
                    <a:pt x="9008606" y="5525086"/>
                    <a:pt x="9246556" y="5383643"/>
                    <a:pt x="9246556" y="5207945"/>
                  </a:cubicBezTo>
                  <a:lnTo>
                    <a:pt x="9246556" y="317140"/>
                  </a:lnTo>
                  <a:cubicBezTo>
                    <a:pt x="9245285" y="141442"/>
                    <a:pt x="9008606" y="0"/>
                    <a:pt x="8714606" y="0"/>
                  </a:cubicBezTo>
                  <a:close/>
                </a:path>
              </a:pathLst>
            </a:custGeom>
            <a:blipFill>
              <a:blip r:embed="rId8"/>
              <a:stretch>
                <a:fillRect l="-475" t="-15187" r="-934" b="-4886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7175426" y="4704211"/>
            <a:ext cx="4721150" cy="675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3159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Construction of Kvitkova street - </a:t>
            </a:r>
          </a:p>
          <a:p>
            <a:pPr algn="ctr">
              <a:lnSpc>
                <a:spcPts val="2659"/>
              </a:lnSpc>
            </a:pPr>
            <a:r>
              <a:rPr lang="en-US" b="true" sz="1899">
                <a:solidFill>
                  <a:srgbClr val="003159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4 100 000 EUR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7214690" y="5815018"/>
            <a:ext cx="4681887" cy="2797948"/>
            <a:chOff x="0" y="0"/>
            <a:chExt cx="8342227" cy="498540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343497" cy="4985408"/>
            </a:xfrm>
            <a:custGeom>
              <a:avLst/>
              <a:gdLst/>
              <a:ahLst/>
              <a:cxnLst/>
              <a:rect r="r" b="b" t="t" l="l"/>
              <a:pathLst>
                <a:path h="4985408" w="8343497">
                  <a:moveTo>
                    <a:pt x="7863383" y="0"/>
                  </a:moveTo>
                  <a:lnTo>
                    <a:pt x="478844" y="0"/>
                  </a:lnTo>
                  <a:cubicBezTo>
                    <a:pt x="213561" y="0"/>
                    <a:pt x="0" y="127626"/>
                    <a:pt x="0" y="286162"/>
                  </a:cubicBezTo>
                  <a:lnTo>
                    <a:pt x="0" y="4700243"/>
                  </a:lnTo>
                  <a:cubicBezTo>
                    <a:pt x="0" y="4857781"/>
                    <a:pt x="213561" y="4985408"/>
                    <a:pt x="478844" y="4985408"/>
                  </a:cubicBezTo>
                  <a:lnTo>
                    <a:pt x="7865052" y="4985408"/>
                  </a:lnTo>
                  <a:cubicBezTo>
                    <a:pt x="8128666" y="4985408"/>
                    <a:pt x="8343497" y="4857781"/>
                    <a:pt x="8343497" y="4699245"/>
                  </a:cubicBezTo>
                  <a:lnTo>
                    <a:pt x="8343497" y="286162"/>
                  </a:lnTo>
                  <a:cubicBezTo>
                    <a:pt x="8342227" y="127626"/>
                    <a:pt x="8128666" y="0"/>
                    <a:pt x="7863383" y="0"/>
                  </a:cubicBezTo>
                  <a:close/>
                </a:path>
              </a:pathLst>
            </a:custGeom>
            <a:blipFill>
              <a:blip r:embed="rId9"/>
              <a:stretch>
                <a:fillRect l="0" t="-6192" r="-6366" b="-19684"/>
              </a:stretch>
            </a:blip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7500145" y="8724595"/>
            <a:ext cx="3969241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Reconstruction of the section of the main sewage collector -</a:t>
            </a:r>
            <a:r>
              <a:rPr lang="en-US" sz="189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</a:t>
            </a:r>
            <a:r>
              <a:rPr lang="en-US" sz="189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1 064 275 EUR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582998" y="5833283"/>
            <a:ext cx="4598116" cy="2779682"/>
            <a:chOff x="0" y="0"/>
            <a:chExt cx="8192964" cy="495286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94234" cy="4952862"/>
            </a:xfrm>
            <a:custGeom>
              <a:avLst/>
              <a:gdLst/>
              <a:ahLst/>
              <a:cxnLst/>
              <a:rect r="r" b="b" t="t" l="l"/>
              <a:pathLst>
                <a:path h="4952862" w="8194234">
                  <a:moveTo>
                    <a:pt x="7722688" y="0"/>
                  </a:moveTo>
                  <a:lnTo>
                    <a:pt x="470276" y="0"/>
                  </a:lnTo>
                  <a:cubicBezTo>
                    <a:pt x="209740" y="0"/>
                    <a:pt x="0" y="126793"/>
                    <a:pt x="0" y="284294"/>
                  </a:cubicBezTo>
                  <a:lnTo>
                    <a:pt x="0" y="4669558"/>
                  </a:lnTo>
                  <a:cubicBezTo>
                    <a:pt x="0" y="4826069"/>
                    <a:pt x="209740" y="4952862"/>
                    <a:pt x="470276" y="4952862"/>
                  </a:cubicBezTo>
                  <a:lnTo>
                    <a:pt x="7724327" y="4952862"/>
                  </a:lnTo>
                  <a:cubicBezTo>
                    <a:pt x="7983224" y="4952862"/>
                    <a:pt x="8194234" y="4826069"/>
                    <a:pt x="8194234" y="4668567"/>
                  </a:cubicBezTo>
                  <a:lnTo>
                    <a:pt x="8194234" y="284294"/>
                  </a:lnTo>
                  <a:cubicBezTo>
                    <a:pt x="8192964" y="126793"/>
                    <a:pt x="7983224" y="0"/>
                    <a:pt x="7722688" y="0"/>
                  </a:cubicBezTo>
                  <a:close/>
                </a:path>
              </a:pathLst>
            </a:custGeom>
            <a:blipFill>
              <a:blip r:embed="rId10"/>
              <a:stretch>
                <a:fillRect l="0" t="-5116" r="0" b="-5116"/>
              </a:stretch>
            </a:blip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1841771" y="8688529"/>
            <a:ext cx="4118671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 spc="11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Reconstruction of the section of the main sewage collector-</a:t>
            </a: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</a:t>
            </a: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1 932 616 EUR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2592637" y="3741173"/>
            <a:ext cx="4822479" cy="2804654"/>
            <a:chOff x="0" y="0"/>
            <a:chExt cx="9858874" cy="573371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9860145" cy="5733718"/>
            </a:xfrm>
            <a:custGeom>
              <a:avLst/>
              <a:gdLst/>
              <a:ahLst/>
              <a:cxnLst/>
              <a:rect r="r" b="b" t="t" l="l"/>
              <a:pathLst>
                <a:path h="5733718" w="9860145">
                  <a:moveTo>
                    <a:pt x="9292975" y="0"/>
                  </a:moveTo>
                  <a:lnTo>
                    <a:pt x="565899" y="0"/>
                  </a:lnTo>
                  <a:cubicBezTo>
                    <a:pt x="252387" y="0"/>
                    <a:pt x="0" y="146783"/>
                    <a:pt x="0" y="329115"/>
                  </a:cubicBezTo>
                  <a:lnTo>
                    <a:pt x="0" y="5405750"/>
                  </a:lnTo>
                  <a:cubicBezTo>
                    <a:pt x="0" y="5586935"/>
                    <a:pt x="252387" y="5733718"/>
                    <a:pt x="565899" y="5733718"/>
                  </a:cubicBezTo>
                  <a:lnTo>
                    <a:pt x="9294947" y="5733718"/>
                  </a:lnTo>
                  <a:cubicBezTo>
                    <a:pt x="9606487" y="5733718"/>
                    <a:pt x="9860145" y="5586935"/>
                    <a:pt x="9860145" y="5404603"/>
                  </a:cubicBezTo>
                  <a:lnTo>
                    <a:pt x="9860145" y="329115"/>
                  </a:lnTo>
                  <a:cubicBezTo>
                    <a:pt x="9858874" y="146783"/>
                    <a:pt x="9606487" y="0"/>
                    <a:pt x="9292975" y="0"/>
                  </a:cubicBezTo>
                  <a:close/>
                </a:path>
              </a:pathLst>
            </a:custGeom>
            <a:blipFill>
              <a:blip r:embed="rId11"/>
              <a:stretch>
                <a:fillRect l="0" t="-3095" r="0" b="-3095"/>
              </a:stretch>
            </a:blip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12894468" y="6662737"/>
            <a:ext cx="4296320" cy="106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Reconstruction of the heat supply system - </a:t>
            </a:r>
            <a:r>
              <a:rPr lang="en-US" b="true" sz="199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6 8</a:t>
            </a:r>
            <a:r>
              <a:rPr lang="en-US" b="true" sz="199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50 000 EUR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87" t="0" r="-938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456819" y="0"/>
            <a:ext cx="20077890" cy="10809230"/>
            <a:chOff x="0" y="0"/>
            <a:chExt cx="5692416" cy="306459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92416" cy="3064596"/>
            </a:xfrm>
            <a:custGeom>
              <a:avLst/>
              <a:gdLst/>
              <a:ahLst/>
              <a:cxnLst/>
              <a:rect r="r" b="b" t="t" l="l"/>
              <a:pathLst>
                <a:path h="3064596" w="5692416">
                  <a:moveTo>
                    <a:pt x="0" y="0"/>
                  </a:moveTo>
                  <a:lnTo>
                    <a:pt x="5692416" y="0"/>
                  </a:lnTo>
                  <a:lnTo>
                    <a:pt x="5692416" y="3064596"/>
                  </a:lnTo>
                  <a:lnTo>
                    <a:pt x="0" y="3064596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5692416" cy="3150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148009" y="8540572"/>
            <a:ext cx="458679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 spc="11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Solar power station at the pumping station </a:t>
            </a: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- </a:t>
            </a: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562 418 EUR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02676" y="8593915"/>
            <a:ext cx="4429483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Solar power station at the Dnipro water treatment plant</a:t>
            </a:r>
            <a:r>
              <a:rPr lang="en-US" sz="189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- </a:t>
            </a:r>
          </a:p>
          <a:p>
            <a:pPr algn="ctr">
              <a:lnSpc>
                <a:spcPts val="2279"/>
              </a:lnSpc>
            </a:pPr>
            <a:r>
              <a:rPr lang="en-US" sz="189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937 000 EUR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64187" y="8593915"/>
            <a:ext cx="4440545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 spc="11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Solar power station at the reserve water intake "Vilshanka" - </a:t>
            </a:r>
          </a:p>
          <a:p>
            <a:pPr algn="ctr">
              <a:lnSpc>
                <a:spcPts val="2279"/>
              </a:lnSpc>
            </a:pP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932 398</a:t>
            </a: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EUR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71538" y="422679"/>
            <a:ext cx="8944925" cy="712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1"/>
              </a:lnSpc>
            </a:pPr>
            <a:r>
              <a:rPr lang="en-US" sz="4044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More reconstruction projects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241342" y="5749658"/>
            <a:ext cx="4552151" cy="2753620"/>
            <a:chOff x="0" y="0"/>
            <a:chExt cx="8111063" cy="490642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12334" cy="4906425"/>
            </a:xfrm>
            <a:custGeom>
              <a:avLst/>
              <a:gdLst/>
              <a:ahLst/>
              <a:cxnLst/>
              <a:rect r="r" b="b" t="t" l="l"/>
              <a:pathLst>
                <a:path h="4906425" w="8112334">
                  <a:moveTo>
                    <a:pt x="7645488" y="0"/>
                  </a:moveTo>
                  <a:lnTo>
                    <a:pt x="465575" y="0"/>
                  </a:lnTo>
                  <a:cubicBezTo>
                    <a:pt x="207643" y="0"/>
                    <a:pt x="0" y="125604"/>
                    <a:pt x="0" y="281629"/>
                  </a:cubicBezTo>
                  <a:lnTo>
                    <a:pt x="0" y="4625778"/>
                  </a:lnTo>
                  <a:cubicBezTo>
                    <a:pt x="0" y="4780821"/>
                    <a:pt x="207643" y="4906425"/>
                    <a:pt x="465575" y="4906425"/>
                  </a:cubicBezTo>
                  <a:lnTo>
                    <a:pt x="7647111" y="4906425"/>
                  </a:lnTo>
                  <a:cubicBezTo>
                    <a:pt x="7903421" y="4906425"/>
                    <a:pt x="8112334" y="4780821"/>
                    <a:pt x="8112334" y="4624796"/>
                  </a:cubicBezTo>
                  <a:lnTo>
                    <a:pt x="8112334" y="281629"/>
                  </a:lnTo>
                  <a:cubicBezTo>
                    <a:pt x="8111063" y="125604"/>
                    <a:pt x="7903421" y="0"/>
                    <a:pt x="7645488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5079" r="0" b="-5079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2828586" y="5751583"/>
            <a:ext cx="4649847" cy="2751696"/>
            <a:chOff x="0" y="0"/>
            <a:chExt cx="8285139" cy="490299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86409" cy="4902995"/>
            </a:xfrm>
            <a:custGeom>
              <a:avLst/>
              <a:gdLst/>
              <a:ahLst/>
              <a:cxnLst/>
              <a:rect r="r" b="b" t="t" l="l"/>
              <a:pathLst>
                <a:path h="4902995" w="8286409">
                  <a:moveTo>
                    <a:pt x="7809571" y="0"/>
                  </a:moveTo>
                  <a:lnTo>
                    <a:pt x="475567" y="0"/>
                  </a:lnTo>
                  <a:cubicBezTo>
                    <a:pt x="212100" y="0"/>
                    <a:pt x="0" y="125517"/>
                    <a:pt x="0" y="281432"/>
                  </a:cubicBezTo>
                  <a:lnTo>
                    <a:pt x="0" y="4622544"/>
                  </a:lnTo>
                  <a:cubicBezTo>
                    <a:pt x="0" y="4777479"/>
                    <a:pt x="212100" y="4902995"/>
                    <a:pt x="475567" y="4902995"/>
                  </a:cubicBezTo>
                  <a:lnTo>
                    <a:pt x="7811229" y="4902995"/>
                  </a:lnTo>
                  <a:cubicBezTo>
                    <a:pt x="8073040" y="4902995"/>
                    <a:pt x="8286409" y="4777479"/>
                    <a:pt x="8286409" y="4621563"/>
                  </a:cubicBezTo>
                  <a:lnTo>
                    <a:pt x="8286409" y="281432"/>
                  </a:lnTo>
                  <a:cubicBezTo>
                    <a:pt x="8285138" y="125517"/>
                    <a:pt x="8073040" y="0"/>
                    <a:pt x="7809571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0392" r="0" b="-2333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7071147" y="5751583"/>
            <a:ext cx="4737464" cy="2751696"/>
            <a:chOff x="0" y="0"/>
            <a:chExt cx="8441255" cy="490299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442525" cy="4902995"/>
            </a:xfrm>
            <a:custGeom>
              <a:avLst/>
              <a:gdLst/>
              <a:ahLst/>
              <a:cxnLst/>
              <a:rect r="r" b="b" t="t" l="l"/>
              <a:pathLst>
                <a:path h="4902995" w="8442525">
                  <a:moveTo>
                    <a:pt x="7956727" y="0"/>
                  </a:moveTo>
                  <a:lnTo>
                    <a:pt x="484528" y="0"/>
                  </a:lnTo>
                  <a:cubicBezTo>
                    <a:pt x="216096" y="0"/>
                    <a:pt x="0" y="125517"/>
                    <a:pt x="0" y="281432"/>
                  </a:cubicBezTo>
                  <a:lnTo>
                    <a:pt x="0" y="4622544"/>
                  </a:lnTo>
                  <a:cubicBezTo>
                    <a:pt x="0" y="4777479"/>
                    <a:pt x="216096" y="4902995"/>
                    <a:pt x="484528" y="4902995"/>
                  </a:cubicBezTo>
                  <a:lnTo>
                    <a:pt x="7958416" y="4902995"/>
                  </a:lnTo>
                  <a:cubicBezTo>
                    <a:pt x="8225159" y="4902995"/>
                    <a:pt x="8442525" y="4777479"/>
                    <a:pt x="8442525" y="4621563"/>
                  </a:cubicBezTo>
                  <a:lnTo>
                    <a:pt x="8442525" y="281432"/>
                  </a:lnTo>
                  <a:cubicBezTo>
                    <a:pt x="8441255" y="125517"/>
                    <a:pt x="8225159" y="0"/>
                    <a:pt x="7956727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2518" r="0" b="-2518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-2774120" y="8313884"/>
            <a:ext cx="6778625" cy="3210272"/>
            <a:chOff x="0" y="0"/>
            <a:chExt cx="1501729" cy="7112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-2774120" y="8559622"/>
            <a:ext cx="6778625" cy="3210272"/>
            <a:chOff x="0" y="0"/>
            <a:chExt cx="1501729" cy="7112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217043" y="8755840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8851" r="-191602" b="-48017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6379640" y="9172270"/>
            <a:ext cx="1622297" cy="906458"/>
          </a:xfrm>
          <a:custGeom>
            <a:avLst/>
            <a:gdLst/>
            <a:ahLst/>
            <a:cxnLst/>
            <a:rect r="r" b="b" t="t" l="l"/>
            <a:pathLst>
              <a:path h="906458" w="1622297">
                <a:moveTo>
                  <a:pt x="0" y="0"/>
                </a:moveTo>
                <a:lnTo>
                  <a:pt x="1622296" y="0"/>
                </a:lnTo>
                <a:lnTo>
                  <a:pt x="1622296" y="906459"/>
                </a:lnTo>
                <a:lnTo>
                  <a:pt x="0" y="90645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true" flipV="false" rot="8100000">
            <a:off x="14743783" y="-1710787"/>
            <a:ext cx="4519797" cy="4476482"/>
          </a:xfrm>
          <a:custGeom>
            <a:avLst/>
            <a:gdLst/>
            <a:ahLst/>
            <a:cxnLst/>
            <a:rect r="r" b="b" t="t" l="l"/>
            <a:pathLst>
              <a:path h="4476482" w="4519797">
                <a:moveTo>
                  <a:pt x="4519797" y="0"/>
                </a:moveTo>
                <a:lnTo>
                  <a:pt x="0" y="0"/>
                </a:lnTo>
                <a:lnTo>
                  <a:pt x="0" y="4476482"/>
                </a:lnTo>
                <a:lnTo>
                  <a:pt x="4519797" y="4476482"/>
                </a:lnTo>
                <a:lnTo>
                  <a:pt x="4519797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12759119" y="1756136"/>
            <a:ext cx="4719315" cy="2776247"/>
            <a:chOff x="0" y="0"/>
            <a:chExt cx="8408916" cy="494674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410187" cy="4946741"/>
            </a:xfrm>
            <a:custGeom>
              <a:avLst/>
              <a:gdLst/>
              <a:ahLst/>
              <a:cxnLst/>
              <a:rect r="r" b="b" t="t" l="l"/>
              <a:pathLst>
                <a:path h="4946741" w="8410187">
                  <a:moveTo>
                    <a:pt x="7926244" y="0"/>
                  </a:moveTo>
                  <a:lnTo>
                    <a:pt x="482672" y="0"/>
                  </a:lnTo>
                  <a:cubicBezTo>
                    <a:pt x="215268" y="0"/>
                    <a:pt x="0" y="126637"/>
                    <a:pt x="0" y="283943"/>
                  </a:cubicBezTo>
                  <a:lnTo>
                    <a:pt x="0" y="4663788"/>
                  </a:lnTo>
                  <a:cubicBezTo>
                    <a:pt x="0" y="4820105"/>
                    <a:pt x="215268" y="4946741"/>
                    <a:pt x="482672" y="4946741"/>
                  </a:cubicBezTo>
                  <a:lnTo>
                    <a:pt x="7927927" y="4946741"/>
                  </a:lnTo>
                  <a:cubicBezTo>
                    <a:pt x="8193648" y="4946741"/>
                    <a:pt x="8410187" y="4820105"/>
                    <a:pt x="8410187" y="4662799"/>
                  </a:cubicBezTo>
                  <a:lnTo>
                    <a:pt x="8410187" y="283943"/>
                  </a:lnTo>
                  <a:cubicBezTo>
                    <a:pt x="8408916" y="126637"/>
                    <a:pt x="8193648" y="0"/>
                    <a:pt x="7926244" y="0"/>
                  </a:cubicBezTo>
                  <a:close/>
                </a:path>
              </a:pathLst>
            </a:custGeom>
            <a:blipFill>
              <a:blip r:embed="rId10"/>
              <a:stretch>
                <a:fillRect l="0" t="-6636" r="0" b="-6636"/>
              </a:stretch>
            </a:blip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205957" y="1303302"/>
            <a:ext cx="567451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Implementation of renewable energy: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920454" y="4694308"/>
            <a:ext cx="4814354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 spc="11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Wind power station at the Dnipro Water Treatment Plant -</a:t>
            </a: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</a:t>
            </a:r>
          </a:p>
          <a:p>
            <a:pPr algn="ctr">
              <a:lnSpc>
                <a:spcPts val="2279"/>
              </a:lnSpc>
            </a:pP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2000 000 EUR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6942960" y="1756136"/>
            <a:ext cx="4737464" cy="2776247"/>
            <a:chOff x="0" y="0"/>
            <a:chExt cx="8441255" cy="494674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442525" cy="4946741"/>
            </a:xfrm>
            <a:custGeom>
              <a:avLst/>
              <a:gdLst/>
              <a:ahLst/>
              <a:cxnLst/>
              <a:rect r="r" b="b" t="t" l="l"/>
              <a:pathLst>
                <a:path h="4946741" w="8442525">
                  <a:moveTo>
                    <a:pt x="7956727" y="0"/>
                  </a:moveTo>
                  <a:lnTo>
                    <a:pt x="484528" y="0"/>
                  </a:lnTo>
                  <a:cubicBezTo>
                    <a:pt x="216096" y="0"/>
                    <a:pt x="0" y="126637"/>
                    <a:pt x="0" y="283943"/>
                  </a:cubicBezTo>
                  <a:lnTo>
                    <a:pt x="0" y="4663788"/>
                  </a:lnTo>
                  <a:cubicBezTo>
                    <a:pt x="0" y="4820105"/>
                    <a:pt x="216096" y="4946741"/>
                    <a:pt x="484528" y="4946741"/>
                  </a:cubicBezTo>
                  <a:lnTo>
                    <a:pt x="7958416" y="4946741"/>
                  </a:lnTo>
                  <a:cubicBezTo>
                    <a:pt x="8225159" y="4946741"/>
                    <a:pt x="8442525" y="4820105"/>
                    <a:pt x="8442525" y="4662799"/>
                  </a:cubicBezTo>
                  <a:lnTo>
                    <a:pt x="8442525" y="283943"/>
                  </a:lnTo>
                  <a:cubicBezTo>
                    <a:pt x="8441255" y="126637"/>
                    <a:pt x="8225159" y="0"/>
                    <a:pt x="7956727" y="0"/>
                  </a:cubicBezTo>
                  <a:close/>
                </a:path>
              </a:pathLst>
            </a:custGeom>
            <a:blipFill>
              <a:blip r:embed="rId11"/>
              <a:stretch>
                <a:fillRect l="-1891" t="0" r="-1891" b="-20002"/>
              </a:stretch>
            </a:blip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7164187" y="4759058"/>
            <a:ext cx="4385573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</a:pPr>
            <a:r>
              <a:rPr lang="en-US" sz="1899" spc="11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Cogeneration gas piston unit at the Dnipro water treatment plant - </a:t>
            </a:r>
            <a:r>
              <a:rPr lang="en-US" b="true" sz="1899" spc="1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578 894 EUR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1302676" y="1756136"/>
            <a:ext cx="4622922" cy="2776247"/>
            <a:chOff x="0" y="0"/>
            <a:chExt cx="9831042" cy="5903928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9832311" cy="5903928"/>
            </a:xfrm>
            <a:custGeom>
              <a:avLst/>
              <a:gdLst/>
              <a:ahLst/>
              <a:cxnLst/>
              <a:rect r="r" b="b" t="t" l="l"/>
              <a:pathLst>
                <a:path h="5903928" w="9832311">
                  <a:moveTo>
                    <a:pt x="9266740" y="0"/>
                  </a:moveTo>
                  <a:lnTo>
                    <a:pt x="564302" y="0"/>
                  </a:lnTo>
                  <a:cubicBezTo>
                    <a:pt x="251675" y="0"/>
                    <a:pt x="0" y="151141"/>
                    <a:pt x="0" y="338885"/>
                  </a:cubicBezTo>
                  <a:lnTo>
                    <a:pt x="0" y="5566224"/>
                  </a:lnTo>
                  <a:cubicBezTo>
                    <a:pt x="0" y="5752788"/>
                    <a:pt x="251675" y="5903928"/>
                    <a:pt x="564302" y="5903928"/>
                  </a:cubicBezTo>
                  <a:lnTo>
                    <a:pt x="9268706" y="5903928"/>
                  </a:lnTo>
                  <a:cubicBezTo>
                    <a:pt x="9579367" y="5903928"/>
                    <a:pt x="9832311" y="5752788"/>
                    <a:pt x="9832311" y="5565042"/>
                  </a:cubicBezTo>
                  <a:lnTo>
                    <a:pt x="9832311" y="338885"/>
                  </a:lnTo>
                  <a:cubicBezTo>
                    <a:pt x="9831042" y="151141"/>
                    <a:pt x="9579367" y="0"/>
                    <a:pt x="9266740" y="0"/>
                  </a:cubicBezTo>
                  <a:close/>
                </a:path>
              </a:pathLst>
            </a:custGeom>
            <a:blipFill>
              <a:blip r:embed="rId12"/>
              <a:stretch>
                <a:fillRect l="-12246" t="-131529" r="-26778" b="0"/>
              </a:stretch>
            </a:blip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1338062" y="4570483"/>
            <a:ext cx="4552151" cy="100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Solar stations on the buildings of the municipal institutions  - 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280 000 EUR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390522" cy="10532537"/>
            <a:chOff x="0" y="0"/>
            <a:chExt cx="4843594" cy="27740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43594" cy="2774001"/>
            </a:xfrm>
            <a:custGeom>
              <a:avLst/>
              <a:gdLst/>
              <a:ahLst/>
              <a:cxnLst/>
              <a:rect r="r" b="b" t="t" l="l"/>
              <a:pathLst>
                <a:path h="2774001" w="4843594">
                  <a:moveTo>
                    <a:pt x="0" y="0"/>
                  </a:moveTo>
                  <a:lnTo>
                    <a:pt x="4843594" y="0"/>
                  </a:lnTo>
                  <a:lnTo>
                    <a:pt x="4843594" y="2774001"/>
                  </a:lnTo>
                  <a:lnTo>
                    <a:pt x="0" y="2774001"/>
                  </a:lnTo>
                  <a:close/>
                </a:path>
              </a:pathLst>
            </a:custGeom>
            <a:solidFill>
              <a:srgbClr val="FFFFFF">
                <a:alpha val="92941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843594" cy="28311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5291197" y="9198942"/>
            <a:ext cx="7479577" cy="59358"/>
          </a:xfrm>
          <a:prstGeom prst="rect">
            <a:avLst/>
          </a:prstGeom>
          <a:solidFill>
            <a:srgbClr val="154062"/>
          </a:solidFill>
        </p:spPr>
      </p:sp>
      <p:sp>
        <p:nvSpPr>
          <p:cNvPr name="Freeform 7" id="7"/>
          <p:cNvSpPr/>
          <p:nvPr/>
        </p:nvSpPr>
        <p:spPr>
          <a:xfrm flipH="false" flipV="false" rot="0">
            <a:off x="584560" y="8427242"/>
            <a:ext cx="2583615" cy="1443595"/>
          </a:xfrm>
          <a:custGeom>
            <a:avLst/>
            <a:gdLst/>
            <a:ahLst/>
            <a:cxnLst/>
            <a:rect r="r" b="b" t="t" l="l"/>
            <a:pathLst>
              <a:path h="1443595" w="2583615">
                <a:moveTo>
                  <a:pt x="0" y="0"/>
                </a:moveTo>
                <a:lnTo>
                  <a:pt x="2583615" y="0"/>
                </a:lnTo>
                <a:lnTo>
                  <a:pt x="2583615" y="1443595"/>
                </a:lnTo>
                <a:lnTo>
                  <a:pt x="0" y="14435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168175" y="8427242"/>
            <a:ext cx="1421251" cy="2028910"/>
          </a:xfrm>
          <a:custGeom>
            <a:avLst/>
            <a:gdLst/>
            <a:ahLst/>
            <a:cxnLst/>
            <a:rect r="r" b="b" t="t" l="l"/>
            <a:pathLst>
              <a:path h="2028910" w="1421251">
                <a:moveTo>
                  <a:pt x="0" y="0"/>
                </a:moveTo>
                <a:lnTo>
                  <a:pt x="1421251" y="0"/>
                </a:lnTo>
                <a:lnTo>
                  <a:pt x="1421251" y="2028910"/>
                </a:lnTo>
                <a:lnTo>
                  <a:pt x="0" y="20289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5383" r="-191602" b="-20794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352249" y="3855032"/>
            <a:ext cx="13348581" cy="4572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33"/>
              </a:lnSpc>
              <a:spcBef>
                <a:spcPct val="0"/>
              </a:spcBef>
            </a:pPr>
            <a:r>
              <a:rPr lang="en-US" b="true" sz="6166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Cherkasy City Council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36 Baidy Vyshnevetskoho Street, 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city of Cherkasy, Ukraine, 18000 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b="true" sz="3220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Tel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.: +38 0472-33-19-80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b="true" sz="3220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Mob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.: 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  <a:hlinkClick r:id="rId5" tooltip="tel:+380636103147"/>
              </a:rPr>
              <a:t>+38 063610314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7 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b="true" sz="3220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E-mail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: 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  <a:hlinkClick r:id="rId6" tooltip="mailto:depec@ukr.net"/>
              </a:rPr>
              <a:t>depec@ukr.net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http://chmr.gov.ua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5700830" y="7040479"/>
            <a:ext cx="4164408" cy="4217122"/>
          </a:xfrm>
          <a:custGeom>
            <a:avLst/>
            <a:gdLst/>
            <a:ahLst/>
            <a:cxnLst/>
            <a:rect r="r" b="b" t="t" l="l"/>
            <a:pathLst>
              <a:path h="4217122" w="4164408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-9196699">
            <a:off x="-1479824" y="-1331442"/>
            <a:ext cx="4661280" cy="4720284"/>
          </a:xfrm>
          <a:custGeom>
            <a:avLst/>
            <a:gdLst/>
            <a:ahLst/>
            <a:cxnLst/>
            <a:rect r="r" b="b" t="t" l="l"/>
            <a:pathLst>
              <a:path h="4720284" w="4661280">
                <a:moveTo>
                  <a:pt x="4661280" y="0"/>
                </a:moveTo>
                <a:lnTo>
                  <a:pt x="0" y="0"/>
                </a:lnTo>
                <a:lnTo>
                  <a:pt x="0" y="4720284"/>
                </a:lnTo>
                <a:lnTo>
                  <a:pt x="4661280" y="4720284"/>
                </a:lnTo>
                <a:lnTo>
                  <a:pt x="466128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450959" y="2270365"/>
            <a:ext cx="15488604" cy="1260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38"/>
              </a:lnSpc>
              <a:spcBef>
                <a:spcPct val="0"/>
              </a:spcBef>
            </a:pPr>
            <a:r>
              <a:rPr lang="en-US" b="true" sz="7099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Thank you for your attention!</a:t>
            </a:r>
          </a:p>
        </p:txBody>
      </p:sp>
      <p:sp>
        <p:nvSpPr>
          <p:cNvPr name="AutoShape 13" id="13"/>
          <p:cNvSpPr/>
          <p:nvPr/>
        </p:nvSpPr>
        <p:spPr>
          <a:xfrm rot="0">
            <a:off x="5291197" y="830361"/>
            <a:ext cx="7479577" cy="59358"/>
          </a:xfrm>
          <a:prstGeom prst="rect">
            <a:avLst/>
          </a:prstGeom>
          <a:solidFill>
            <a:srgbClr val="154062"/>
          </a:solidFill>
        </p:spPr>
      </p:sp>
      <p:sp>
        <p:nvSpPr>
          <p:cNvPr name="Freeform 14" id="14"/>
          <p:cNvSpPr/>
          <p:nvPr/>
        </p:nvSpPr>
        <p:spPr>
          <a:xfrm flipH="true" flipV="false" rot="-5400000">
            <a:off x="13492015" y="-1962525"/>
            <a:ext cx="4765822" cy="4826149"/>
          </a:xfrm>
          <a:custGeom>
            <a:avLst/>
            <a:gdLst/>
            <a:ahLst/>
            <a:cxnLst/>
            <a:rect r="r" b="b" t="t" l="l"/>
            <a:pathLst>
              <a:path h="4826149" w="4765822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4335815" y="6922667"/>
            <a:ext cx="2103699" cy="2103699"/>
            <a:chOff x="0" y="0"/>
            <a:chExt cx="2804932" cy="280493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804932" cy="2804932"/>
            </a:xfrm>
            <a:custGeom>
              <a:avLst/>
              <a:gdLst/>
              <a:ahLst/>
              <a:cxnLst/>
              <a:rect r="r" b="b" t="t" l="l"/>
              <a:pathLst>
                <a:path h="2804932" w="2804932">
                  <a:moveTo>
                    <a:pt x="0" y="0"/>
                  </a:moveTo>
                  <a:lnTo>
                    <a:pt x="2804932" y="0"/>
                  </a:lnTo>
                  <a:lnTo>
                    <a:pt x="2804932" y="2804932"/>
                  </a:lnTo>
                  <a:lnTo>
                    <a:pt x="0" y="2804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4183070" y="9072840"/>
            <a:ext cx="2409188" cy="893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30"/>
              </a:lnSpc>
              <a:spcBef>
                <a:spcPct val="0"/>
              </a:spcBef>
            </a:pPr>
            <a:r>
              <a:rPr lang="en-US" b="true" sz="1664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Reconstruction projects of Cherkasy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87" t="0" r="-938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43090"/>
            <a:ext cx="18288000" cy="10330090"/>
            <a:chOff x="0" y="0"/>
            <a:chExt cx="5184952" cy="292875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184952" cy="2928752"/>
            </a:xfrm>
            <a:custGeom>
              <a:avLst/>
              <a:gdLst/>
              <a:ahLst/>
              <a:cxnLst/>
              <a:rect r="r" b="b" t="t" l="l"/>
              <a:pathLst>
                <a:path h="2928752" w="5184952">
                  <a:moveTo>
                    <a:pt x="0" y="0"/>
                  </a:moveTo>
                  <a:lnTo>
                    <a:pt x="5184952" y="0"/>
                  </a:lnTo>
                  <a:lnTo>
                    <a:pt x="5184952" y="2928752"/>
                  </a:lnTo>
                  <a:lnTo>
                    <a:pt x="0" y="2928752"/>
                  </a:lnTo>
                  <a:close/>
                </a:path>
              </a:pathLst>
            </a:custGeom>
            <a:solidFill>
              <a:srgbClr val="FFFFFF">
                <a:alpha val="9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5184952" cy="30144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37260" y="2632399"/>
            <a:ext cx="15284696" cy="5521289"/>
          </a:xfrm>
          <a:custGeom>
            <a:avLst/>
            <a:gdLst/>
            <a:ahLst/>
            <a:cxnLst/>
            <a:rect r="r" b="b" t="t" l="l"/>
            <a:pathLst>
              <a:path h="5521289" w="15284696">
                <a:moveTo>
                  <a:pt x="0" y="0"/>
                </a:moveTo>
                <a:lnTo>
                  <a:pt x="15284696" y="0"/>
                </a:lnTo>
                <a:lnTo>
                  <a:pt x="15284696" y="5521289"/>
                </a:lnTo>
                <a:lnTo>
                  <a:pt x="0" y="5521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8691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3885332" y="7173503"/>
            <a:ext cx="6778625" cy="3210272"/>
            <a:chOff x="0" y="0"/>
            <a:chExt cx="1501729" cy="7112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2166729" y="7208998"/>
            <a:ext cx="6778625" cy="3210272"/>
            <a:chOff x="0" y="0"/>
            <a:chExt cx="1501729" cy="711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-1434473" y="5923601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-3502800" y="7173503"/>
            <a:ext cx="6778625" cy="3210272"/>
            <a:chOff x="0" y="0"/>
            <a:chExt cx="1501729" cy="7112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2026983" y="1206766"/>
            <a:ext cx="13937208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2"/>
              </a:lnSpc>
            </a:pPr>
            <a:r>
              <a:rPr lang="en-US" sz="3660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of the sports and rehabilitation complex «DNIPRO» </a:t>
            </a:r>
            <a:r>
              <a:rPr lang="en-US" sz="366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with the swimming pool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-8100000">
            <a:off x="-945772" y="-1371380"/>
            <a:ext cx="4154615" cy="4114800"/>
          </a:xfrm>
          <a:custGeom>
            <a:avLst/>
            <a:gdLst/>
            <a:ahLst/>
            <a:cxnLst/>
            <a:rect r="r" b="b" t="t" l="l"/>
            <a:pathLst>
              <a:path h="4114800" w="4154615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true" flipV="false" rot="8100000">
            <a:off x="15211195" y="-1322763"/>
            <a:ext cx="3911712" cy="3874224"/>
          </a:xfrm>
          <a:custGeom>
            <a:avLst/>
            <a:gdLst/>
            <a:ahLst/>
            <a:cxnLst/>
            <a:rect r="r" b="b" t="t" l="l"/>
            <a:pathLst>
              <a:path h="3874224" w="3911712">
                <a:moveTo>
                  <a:pt x="3911711" y="0"/>
                </a:moveTo>
                <a:lnTo>
                  <a:pt x="0" y="0"/>
                </a:lnTo>
                <a:lnTo>
                  <a:pt x="0" y="3874224"/>
                </a:lnTo>
                <a:lnTo>
                  <a:pt x="3911711" y="3874224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3424481" y="8767621"/>
            <a:ext cx="11439039" cy="886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2220" spc="2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According to the started Project</a:t>
            </a:r>
            <a:r>
              <a:rPr lang="en-US" sz="2220" spc="2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«Overhaul building of the sports complex with the swimming pool ME MSC «Dnipro» in Cherkasy”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13" t="-6961" r="0" b="-330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39460" y="-21545"/>
            <a:ext cx="19105072" cy="10330090"/>
            <a:chOff x="0" y="0"/>
            <a:chExt cx="5416606" cy="292875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16606" cy="2928752"/>
            </a:xfrm>
            <a:custGeom>
              <a:avLst/>
              <a:gdLst/>
              <a:ahLst/>
              <a:cxnLst/>
              <a:rect r="r" b="b" t="t" l="l"/>
              <a:pathLst>
                <a:path h="2928752" w="5416606">
                  <a:moveTo>
                    <a:pt x="0" y="0"/>
                  </a:moveTo>
                  <a:lnTo>
                    <a:pt x="5416606" y="0"/>
                  </a:lnTo>
                  <a:lnTo>
                    <a:pt x="5416606" y="2928752"/>
                  </a:lnTo>
                  <a:lnTo>
                    <a:pt x="0" y="2928752"/>
                  </a:lnTo>
                  <a:close/>
                </a:path>
              </a:pathLst>
            </a:custGeom>
            <a:solidFill>
              <a:srgbClr val="FFFFFF">
                <a:alpha val="9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5416606" cy="30144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5464563"/>
            <a:ext cx="7984376" cy="4406274"/>
          </a:xfrm>
          <a:custGeom>
            <a:avLst/>
            <a:gdLst/>
            <a:ahLst/>
            <a:cxnLst/>
            <a:rect r="r" b="b" t="t" l="l"/>
            <a:pathLst>
              <a:path h="4406274" w="7984376">
                <a:moveTo>
                  <a:pt x="0" y="0"/>
                </a:moveTo>
                <a:lnTo>
                  <a:pt x="7984376" y="0"/>
                </a:lnTo>
                <a:lnTo>
                  <a:pt x="7984376" y="4406274"/>
                </a:lnTo>
                <a:lnTo>
                  <a:pt x="0" y="44062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528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rot="0">
            <a:off x="9573540" y="531491"/>
            <a:ext cx="7844912" cy="9528957"/>
          </a:xfrm>
          <a:prstGeom prst="rect">
            <a:avLst/>
          </a:prstGeom>
          <a:solidFill>
            <a:srgbClr val="1B507A"/>
          </a:solidFill>
        </p:spPr>
      </p:sp>
      <p:sp>
        <p:nvSpPr>
          <p:cNvPr name="Freeform 8" id="8"/>
          <p:cNvSpPr/>
          <p:nvPr/>
        </p:nvSpPr>
        <p:spPr>
          <a:xfrm flipH="false" flipV="false" rot="0">
            <a:off x="10434054" y="2424397"/>
            <a:ext cx="1200329" cy="993272"/>
          </a:xfrm>
          <a:custGeom>
            <a:avLst/>
            <a:gdLst/>
            <a:ahLst/>
            <a:cxnLst/>
            <a:rect r="r" b="b" t="t" l="l"/>
            <a:pathLst>
              <a:path h="993272" w="1200329">
                <a:moveTo>
                  <a:pt x="0" y="0"/>
                </a:moveTo>
                <a:lnTo>
                  <a:pt x="1200329" y="0"/>
                </a:lnTo>
                <a:lnTo>
                  <a:pt x="1200329" y="993272"/>
                </a:lnTo>
                <a:lnTo>
                  <a:pt x="0" y="993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466088" y="4214953"/>
            <a:ext cx="1146310" cy="1109055"/>
          </a:xfrm>
          <a:custGeom>
            <a:avLst/>
            <a:gdLst/>
            <a:ahLst/>
            <a:cxnLst/>
            <a:rect r="r" b="b" t="t" l="l"/>
            <a:pathLst>
              <a:path h="1109055" w="1146310">
                <a:moveTo>
                  <a:pt x="0" y="0"/>
                </a:moveTo>
                <a:lnTo>
                  <a:pt x="1146310" y="0"/>
                </a:lnTo>
                <a:lnTo>
                  <a:pt x="1146310" y="1109055"/>
                </a:lnTo>
                <a:lnTo>
                  <a:pt x="0" y="110905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456040" y="6038847"/>
            <a:ext cx="1156358" cy="1231806"/>
          </a:xfrm>
          <a:custGeom>
            <a:avLst/>
            <a:gdLst/>
            <a:ahLst/>
            <a:cxnLst/>
            <a:rect r="r" b="b" t="t" l="l"/>
            <a:pathLst>
              <a:path h="1231806" w="1156358">
                <a:moveTo>
                  <a:pt x="0" y="0"/>
                </a:moveTo>
                <a:lnTo>
                  <a:pt x="1156358" y="0"/>
                </a:lnTo>
                <a:lnTo>
                  <a:pt x="1156358" y="1231805"/>
                </a:lnTo>
                <a:lnTo>
                  <a:pt x="0" y="123180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527341" y="8036448"/>
            <a:ext cx="1013756" cy="1243873"/>
          </a:xfrm>
          <a:custGeom>
            <a:avLst/>
            <a:gdLst/>
            <a:ahLst/>
            <a:cxnLst/>
            <a:rect r="r" b="b" t="t" l="l"/>
            <a:pathLst>
              <a:path h="1243873" w="1013756">
                <a:moveTo>
                  <a:pt x="0" y="0"/>
                </a:moveTo>
                <a:lnTo>
                  <a:pt x="1013756" y="0"/>
                </a:lnTo>
                <a:lnTo>
                  <a:pt x="1013756" y="1243873"/>
                </a:lnTo>
                <a:lnTo>
                  <a:pt x="0" y="124387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28700" y="720111"/>
            <a:ext cx="7984376" cy="4401844"/>
          </a:xfrm>
          <a:custGeom>
            <a:avLst/>
            <a:gdLst/>
            <a:ahLst/>
            <a:cxnLst/>
            <a:rect r="r" b="b" t="t" l="l"/>
            <a:pathLst>
              <a:path h="4401844" w="7984376">
                <a:moveTo>
                  <a:pt x="0" y="0"/>
                </a:moveTo>
                <a:lnTo>
                  <a:pt x="7984376" y="0"/>
                </a:lnTo>
                <a:lnTo>
                  <a:pt x="7984376" y="4401844"/>
                </a:lnTo>
                <a:lnTo>
                  <a:pt x="0" y="440184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-27007" b="-17107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1953758" y="2574958"/>
            <a:ext cx="4658860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9"/>
              </a:lnSpc>
            </a:pPr>
            <a:r>
              <a:rPr lang="en-US" sz="2499" spc="-154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creation of the unified sports and rehabilitation area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953758" y="4401856"/>
            <a:ext cx="4936852" cy="661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4"/>
              </a:lnSpc>
            </a:pPr>
            <a:r>
              <a:rPr lang="en-US" sz="2400" spc="14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cherkasy infrastructural development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058907" y="6416236"/>
            <a:ext cx="4203300" cy="661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4"/>
              </a:lnSpc>
            </a:pPr>
            <a:r>
              <a:rPr lang="en-US" sz="2400" spc="14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vulnerable population groups support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058907" y="8402008"/>
            <a:ext cx="3922110" cy="661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4"/>
              </a:lnSpc>
            </a:pPr>
            <a:r>
              <a:rPr lang="en-US" sz="2400" spc="14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social integration and inclusion development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141506" y="1018619"/>
            <a:ext cx="5985044" cy="1002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7"/>
              </a:lnSpc>
            </a:pPr>
            <a:r>
              <a:rPr lang="en-US" sz="3563" spc="21" b="true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goals of the </a:t>
            </a:r>
            <a:r>
              <a:rPr lang="en-US" sz="3563" spc="21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Project are as following: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-2911287" y="8265701"/>
            <a:ext cx="6778625" cy="3210272"/>
            <a:chOff x="0" y="0"/>
            <a:chExt cx="1501729" cy="7112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-2911287" y="7997797"/>
            <a:ext cx="6778625" cy="3210272"/>
            <a:chOff x="0" y="0"/>
            <a:chExt cx="1501729" cy="7112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8824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773" r="-46713" b="-4800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374416" y="-86179"/>
            <a:ext cx="23461865" cy="10821163"/>
            <a:chOff x="0" y="0"/>
            <a:chExt cx="6651829" cy="30679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51829" cy="3067980"/>
            </a:xfrm>
            <a:custGeom>
              <a:avLst/>
              <a:gdLst/>
              <a:ahLst/>
              <a:cxnLst/>
              <a:rect r="r" b="b" t="t" l="l"/>
              <a:pathLst>
                <a:path h="3067980" w="6651829">
                  <a:moveTo>
                    <a:pt x="0" y="0"/>
                  </a:moveTo>
                  <a:lnTo>
                    <a:pt x="6651829" y="0"/>
                  </a:lnTo>
                  <a:lnTo>
                    <a:pt x="6651829" y="3067980"/>
                  </a:lnTo>
                  <a:lnTo>
                    <a:pt x="0" y="306798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6651829" cy="3153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36936" y="243440"/>
            <a:ext cx="5790013" cy="9800119"/>
            <a:chOff x="0" y="0"/>
            <a:chExt cx="7720017" cy="13066826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/>
            <a:srcRect l="0" t="9640" r="4680" b="9640"/>
            <a:stretch>
              <a:fillRect/>
            </a:stretch>
          </p:blipFill>
          <p:spPr>
            <a:xfrm flipH="false" flipV="false">
              <a:off x="0" y="0"/>
              <a:ext cx="7720017" cy="4355609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4"/>
            <a:srcRect l="10784" t="6003" r="0" b="18588"/>
            <a:stretch>
              <a:fillRect/>
            </a:stretch>
          </p:blipFill>
          <p:spPr>
            <a:xfrm flipH="false" flipV="false">
              <a:off x="0" y="4355609"/>
              <a:ext cx="7720017" cy="4355609"/>
            </a:xfrm>
            <a:prstGeom prst="rect">
              <a:avLst/>
            </a:prstGeom>
          </p:spPr>
        </p:pic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/>
            <a:srcRect l="0" t="7658" r="0" b="7658"/>
            <a:stretch>
              <a:fillRect/>
            </a:stretch>
          </p:blipFill>
          <p:spPr>
            <a:xfrm flipH="false" flipV="false">
              <a:off x="0" y="8711217"/>
              <a:ext cx="7720017" cy="4355609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14153972" y="7274123"/>
            <a:ext cx="6778625" cy="3210272"/>
            <a:chOff x="0" y="0"/>
            <a:chExt cx="1501729" cy="711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969874" y="2404586"/>
            <a:ext cx="1213105" cy="1431393"/>
          </a:xfrm>
          <a:custGeom>
            <a:avLst/>
            <a:gdLst/>
            <a:ahLst/>
            <a:cxnLst/>
            <a:rect r="r" b="b" t="t" l="l"/>
            <a:pathLst>
              <a:path h="1431393" w="1213105">
                <a:moveTo>
                  <a:pt x="0" y="0"/>
                </a:moveTo>
                <a:lnTo>
                  <a:pt x="1213105" y="0"/>
                </a:lnTo>
                <a:lnTo>
                  <a:pt x="1213105" y="1431393"/>
                </a:lnTo>
                <a:lnTo>
                  <a:pt x="0" y="143139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389564" y="7503691"/>
            <a:ext cx="619073" cy="1465261"/>
          </a:xfrm>
          <a:custGeom>
            <a:avLst/>
            <a:gdLst/>
            <a:ahLst/>
            <a:cxnLst/>
            <a:rect r="r" b="b" t="t" l="l"/>
            <a:pathLst>
              <a:path h="1465261" w="619073">
                <a:moveTo>
                  <a:pt x="0" y="0"/>
                </a:moveTo>
                <a:lnTo>
                  <a:pt x="619073" y="0"/>
                </a:lnTo>
                <a:lnTo>
                  <a:pt x="619073" y="1465262"/>
                </a:lnTo>
                <a:lnTo>
                  <a:pt x="0" y="146526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235968" y="4839355"/>
            <a:ext cx="680916" cy="1414891"/>
          </a:xfrm>
          <a:custGeom>
            <a:avLst/>
            <a:gdLst/>
            <a:ahLst/>
            <a:cxnLst/>
            <a:rect r="r" b="b" t="t" l="l"/>
            <a:pathLst>
              <a:path h="1414891" w="680916">
                <a:moveTo>
                  <a:pt x="0" y="0"/>
                </a:moveTo>
                <a:lnTo>
                  <a:pt x="680917" y="0"/>
                </a:lnTo>
                <a:lnTo>
                  <a:pt x="680917" y="1414890"/>
                </a:lnTo>
                <a:lnTo>
                  <a:pt x="0" y="14148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7093252" y="890111"/>
            <a:ext cx="11194748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7"/>
              </a:lnSpc>
            </a:pPr>
            <a:r>
              <a:rPr lang="en-US" sz="5298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quantity of visitors: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604403" y="7567984"/>
            <a:ext cx="8328825" cy="131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7"/>
              </a:lnSpc>
            </a:pPr>
            <a:r>
              <a:rPr lang="en-US" sz="2814" spc="8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city dwellers, who visited the swimming pool individually – </a:t>
            </a:r>
            <a:r>
              <a:rPr lang="en-US" b="true" sz="2814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4 230 visitors</a:t>
            </a:r>
            <a:r>
              <a:rPr lang="en-US" sz="2814" spc="8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per months in total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04403" y="2366486"/>
            <a:ext cx="8765071" cy="175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7"/>
              </a:lnSpc>
            </a:pPr>
            <a:r>
              <a:rPr lang="en-US" b="true" sz="2814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veterans,</a:t>
            </a:r>
            <a:r>
              <a:rPr lang="en-US" sz="2814" spc="8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who will be able to go in for adaptational kinds of sport on the basis of the sports complex «Dnipro» – over</a:t>
            </a:r>
            <a:r>
              <a:rPr lang="en-US" b="true" sz="2814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1 300 visitors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604403" y="4807604"/>
            <a:ext cx="8088888" cy="174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7"/>
              </a:lnSpc>
            </a:pPr>
            <a:r>
              <a:rPr lang="en-US" sz="2814" spc="8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pupils of local sport schools and «invasport» sport school having 3–4-time trainings per week – </a:t>
            </a:r>
            <a:r>
              <a:rPr lang="en-US" b="true" sz="2814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28 460 visitors </a:t>
            </a:r>
            <a:r>
              <a:rPr lang="en-US" sz="2814" spc="8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per month in total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-2941882" y="8438424"/>
            <a:ext cx="6778625" cy="3210272"/>
            <a:chOff x="0" y="0"/>
            <a:chExt cx="1501729" cy="7112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-2941882" y="8236322"/>
            <a:ext cx="6778625" cy="3210272"/>
            <a:chOff x="0" y="0"/>
            <a:chExt cx="1501729" cy="7112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0">
            <a:off x="142630" y="9038614"/>
            <a:ext cx="945125" cy="1101065"/>
          </a:xfrm>
          <a:custGeom>
            <a:avLst/>
            <a:gdLst/>
            <a:ahLst/>
            <a:cxnLst/>
            <a:rect r="r" b="b" t="t" l="l"/>
            <a:pathLst>
              <a:path h="1101065" w="945125">
                <a:moveTo>
                  <a:pt x="0" y="0"/>
                </a:moveTo>
                <a:lnTo>
                  <a:pt x="945125" y="0"/>
                </a:lnTo>
                <a:lnTo>
                  <a:pt x="945125" y="1101065"/>
                </a:lnTo>
                <a:lnTo>
                  <a:pt x="0" y="1101065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444" r="0" b="-944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374416" y="-86179"/>
            <a:ext cx="23461865" cy="10821163"/>
            <a:chOff x="0" y="0"/>
            <a:chExt cx="6651829" cy="30679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51829" cy="3067980"/>
            </a:xfrm>
            <a:custGeom>
              <a:avLst/>
              <a:gdLst/>
              <a:ahLst/>
              <a:cxnLst/>
              <a:rect r="r" b="b" t="t" l="l"/>
              <a:pathLst>
                <a:path h="3067980" w="6651829">
                  <a:moveTo>
                    <a:pt x="0" y="0"/>
                  </a:moveTo>
                  <a:lnTo>
                    <a:pt x="6651829" y="0"/>
                  </a:lnTo>
                  <a:lnTo>
                    <a:pt x="6651829" y="3067980"/>
                  </a:lnTo>
                  <a:lnTo>
                    <a:pt x="0" y="306798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6651829" cy="3153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153972" y="7274123"/>
            <a:ext cx="6778625" cy="3210272"/>
            <a:chOff x="0" y="0"/>
            <a:chExt cx="1501729" cy="7112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181073" y="140182"/>
            <a:ext cx="6711492" cy="7381215"/>
            <a:chOff x="0" y="0"/>
            <a:chExt cx="8948656" cy="9841620"/>
          </a:xfrm>
        </p:grpSpPr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6"/>
            <a:srcRect l="0" t="20983" r="2271" b="23254"/>
            <a:stretch>
              <a:fillRect/>
            </a:stretch>
          </p:blipFill>
          <p:spPr>
            <a:xfrm flipH="false" flipV="false">
              <a:off x="0" y="0"/>
              <a:ext cx="8948656" cy="3280540"/>
            </a:xfrm>
            <a:prstGeom prst="rect">
              <a:avLst/>
            </a:prstGeom>
          </p:spPr>
        </p:pic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7"/>
            <a:srcRect l="0" t="22505" r="0" b="22505"/>
            <a:stretch>
              <a:fillRect/>
            </a:stretch>
          </p:blipFill>
          <p:spPr>
            <a:xfrm flipH="false" flipV="false">
              <a:off x="0" y="3280540"/>
              <a:ext cx="8948656" cy="3280540"/>
            </a:xfrm>
            <a:prstGeom prst="rect">
              <a:avLst/>
            </a:prstGeom>
          </p:spPr>
        </p:pic>
        <p:pic>
          <p:nvPicPr>
            <p:cNvPr name="Picture 17" id="17"/>
            <p:cNvPicPr>
              <a:picLocks noChangeAspect="true"/>
            </p:cNvPicPr>
            <p:nvPr/>
          </p:nvPicPr>
          <p:blipFill>
            <a:blip r:embed="rId8"/>
            <a:srcRect l="0" t="26657" r="0" b="18421"/>
            <a:stretch>
              <a:fillRect/>
            </a:stretch>
          </p:blipFill>
          <p:spPr>
            <a:xfrm flipH="false" flipV="false">
              <a:off x="0" y="6561080"/>
              <a:ext cx="8948656" cy="3280540"/>
            </a:xfrm>
            <a:prstGeom prst="rect">
              <a:avLst/>
            </a:prstGeom>
          </p:spPr>
        </p:pic>
      </p:grpSp>
      <p:grpSp>
        <p:nvGrpSpPr>
          <p:cNvPr name="Group 18" id="18"/>
          <p:cNvGrpSpPr/>
          <p:nvPr/>
        </p:nvGrpSpPr>
        <p:grpSpPr>
          <a:xfrm rot="0">
            <a:off x="14290991" y="7241716"/>
            <a:ext cx="6778625" cy="3210272"/>
            <a:chOff x="0" y="0"/>
            <a:chExt cx="1501729" cy="711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9144000" y="5045964"/>
            <a:ext cx="1029346" cy="1055739"/>
          </a:xfrm>
          <a:custGeom>
            <a:avLst/>
            <a:gdLst/>
            <a:ahLst/>
            <a:cxnLst/>
            <a:rect r="r" b="b" t="t" l="l"/>
            <a:pathLst>
              <a:path h="1055739" w="1029346">
                <a:moveTo>
                  <a:pt x="0" y="0"/>
                </a:moveTo>
                <a:lnTo>
                  <a:pt x="1029346" y="0"/>
                </a:lnTo>
                <a:lnTo>
                  <a:pt x="1029346" y="1055739"/>
                </a:lnTo>
                <a:lnTo>
                  <a:pt x="0" y="105573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9246991" y="6821628"/>
            <a:ext cx="873929" cy="923571"/>
          </a:xfrm>
          <a:custGeom>
            <a:avLst/>
            <a:gdLst/>
            <a:ahLst/>
            <a:cxnLst/>
            <a:rect r="r" b="b" t="t" l="l"/>
            <a:pathLst>
              <a:path h="923571" w="873929">
                <a:moveTo>
                  <a:pt x="0" y="0"/>
                </a:moveTo>
                <a:lnTo>
                  <a:pt x="873928" y="0"/>
                </a:lnTo>
                <a:lnTo>
                  <a:pt x="873928" y="923571"/>
                </a:lnTo>
                <a:lnTo>
                  <a:pt x="0" y="92357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9246991" y="3645185"/>
            <a:ext cx="978781" cy="756108"/>
          </a:xfrm>
          <a:custGeom>
            <a:avLst/>
            <a:gdLst/>
            <a:ahLst/>
            <a:cxnLst/>
            <a:rect r="r" b="b" t="t" l="l"/>
            <a:pathLst>
              <a:path h="756108" w="978781">
                <a:moveTo>
                  <a:pt x="0" y="0"/>
                </a:moveTo>
                <a:lnTo>
                  <a:pt x="978781" y="0"/>
                </a:lnTo>
                <a:lnTo>
                  <a:pt x="978781" y="756108"/>
                </a:lnTo>
                <a:lnTo>
                  <a:pt x="0" y="75610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9194565" y="8347281"/>
            <a:ext cx="1114396" cy="911019"/>
          </a:xfrm>
          <a:custGeom>
            <a:avLst/>
            <a:gdLst/>
            <a:ahLst/>
            <a:cxnLst/>
            <a:rect r="r" b="b" t="t" l="l"/>
            <a:pathLst>
              <a:path h="911019" w="1114396">
                <a:moveTo>
                  <a:pt x="0" y="0"/>
                </a:moveTo>
                <a:lnTo>
                  <a:pt x="1114396" y="0"/>
                </a:lnTo>
                <a:lnTo>
                  <a:pt x="1114396" y="911019"/>
                </a:lnTo>
                <a:lnTo>
                  <a:pt x="0" y="91101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204394" y="7521397"/>
            <a:ext cx="6688171" cy="2625422"/>
          </a:xfrm>
          <a:custGeom>
            <a:avLst/>
            <a:gdLst/>
            <a:ahLst/>
            <a:cxnLst/>
            <a:rect r="r" b="b" t="t" l="l"/>
            <a:pathLst>
              <a:path h="2625422" w="6688171">
                <a:moveTo>
                  <a:pt x="0" y="0"/>
                </a:moveTo>
                <a:lnTo>
                  <a:pt x="6688171" y="0"/>
                </a:lnTo>
                <a:lnTo>
                  <a:pt x="6688171" y="2625421"/>
                </a:lnTo>
                <a:lnTo>
                  <a:pt x="0" y="2625421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-46999" r="0" b="-22725"/>
            </a:stretch>
          </a:blipFill>
        </p:spPr>
      </p:sp>
      <p:grpSp>
        <p:nvGrpSpPr>
          <p:cNvPr name="Group 31" id="31"/>
          <p:cNvGrpSpPr/>
          <p:nvPr/>
        </p:nvGrpSpPr>
        <p:grpSpPr>
          <a:xfrm rot="0">
            <a:off x="-3320622" y="8534543"/>
            <a:ext cx="7857441" cy="3210272"/>
            <a:chOff x="0" y="0"/>
            <a:chExt cx="1740728" cy="7112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740728" cy="711200"/>
            </a:xfrm>
            <a:custGeom>
              <a:avLst/>
              <a:gdLst/>
              <a:ahLst/>
              <a:cxnLst/>
              <a:rect r="r" b="b" t="t" l="l"/>
              <a:pathLst>
                <a:path h="711200" w="1740728">
                  <a:moveTo>
                    <a:pt x="870364" y="0"/>
                  </a:moveTo>
                  <a:lnTo>
                    <a:pt x="1740728" y="711200"/>
                  </a:lnTo>
                  <a:lnTo>
                    <a:pt x="0" y="711200"/>
                  </a:lnTo>
                  <a:lnTo>
                    <a:pt x="8703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271989" y="273050"/>
              <a:ext cx="1196751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8476283" y="1102939"/>
            <a:ext cx="9406884" cy="249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3"/>
              </a:lnSpc>
            </a:pPr>
            <a:r>
              <a:rPr lang="en-US" sz="2735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Center for Physical Culture and Sports Rehabilitation is already functioning on the basis of the Municipal sports club «Dnipro», </a:t>
            </a:r>
            <a:r>
              <a:rPr lang="en-US" sz="273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where war veterans are engaged in adaptive sports:</a:t>
            </a:r>
          </a:p>
          <a:p>
            <a:pPr algn="l">
              <a:lnSpc>
                <a:spcPts val="3283"/>
              </a:lnSpc>
            </a:pPr>
          </a:p>
        </p:txBody>
      </p:sp>
      <p:sp>
        <p:nvSpPr>
          <p:cNvPr name="TextBox 35" id="35"/>
          <p:cNvSpPr txBox="true"/>
          <p:nvPr/>
        </p:nvSpPr>
        <p:spPr>
          <a:xfrm rot="0">
            <a:off x="10722648" y="3820574"/>
            <a:ext cx="3431324" cy="38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b="true" sz="2411" spc="72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athletics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722648" y="5371168"/>
            <a:ext cx="3431324" cy="38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b="true" sz="2411" spc="72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table tennis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722648" y="7080748"/>
            <a:ext cx="3431324" cy="38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b="true" sz="2411" spc="72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archery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722648" y="8676594"/>
            <a:ext cx="3431324" cy="38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b="true" sz="2411" spc="72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powerlifting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-3453972" y="7984010"/>
            <a:ext cx="7857441" cy="3210272"/>
            <a:chOff x="0" y="0"/>
            <a:chExt cx="1740728" cy="7112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740728" cy="711200"/>
            </a:xfrm>
            <a:custGeom>
              <a:avLst/>
              <a:gdLst/>
              <a:ahLst/>
              <a:cxnLst/>
              <a:rect r="r" b="b" t="t" l="l"/>
              <a:pathLst>
                <a:path h="711200" w="1740728">
                  <a:moveTo>
                    <a:pt x="870364" y="0"/>
                  </a:moveTo>
                  <a:lnTo>
                    <a:pt x="1740728" y="711200"/>
                  </a:lnTo>
                  <a:lnTo>
                    <a:pt x="0" y="711200"/>
                  </a:lnTo>
                  <a:lnTo>
                    <a:pt x="870364" y="0"/>
                  </a:lnTo>
                  <a:close/>
                </a:path>
              </a:pathLst>
            </a:custGeom>
            <a:solidFill>
              <a:srgbClr val="FFFFFF">
                <a:alpha val="42745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271989" y="273050"/>
              <a:ext cx="1196751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42" id="42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889022" y="-144887"/>
            <a:ext cx="23461865" cy="10821163"/>
            <a:chOff x="0" y="0"/>
            <a:chExt cx="6651829" cy="30679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51829" cy="3067980"/>
            </a:xfrm>
            <a:custGeom>
              <a:avLst/>
              <a:gdLst/>
              <a:ahLst/>
              <a:cxnLst/>
              <a:rect r="r" b="b" t="t" l="l"/>
              <a:pathLst>
                <a:path h="3067980" w="6651829">
                  <a:moveTo>
                    <a:pt x="0" y="0"/>
                  </a:moveTo>
                  <a:lnTo>
                    <a:pt x="6651829" y="0"/>
                  </a:lnTo>
                  <a:lnTo>
                    <a:pt x="6651829" y="3067980"/>
                  </a:lnTo>
                  <a:lnTo>
                    <a:pt x="0" y="3067980"/>
                  </a:lnTo>
                  <a:close/>
                </a:path>
              </a:pathLst>
            </a:custGeom>
            <a:solidFill>
              <a:srgbClr val="FFFFFF">
                <a:alpha val="9372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6651829" cy="3153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153972" y="7274123"/>
            <a:ext cx="6778625" cy="3210272"/>
            <a:chOff x="0" y="0"/>
            <a:chExt cx="1501729" cy="7112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375047" y="2340072"/>
            <a:ext cx="5790013" cy="7381215"/>
            <a:chOff x="0" y="0"/>
            <a:chExt cx="7720017" cy="9841620"/>
          </a:xfrm>
        </p:grpSpPr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6"/>
            <a:srcRect l="0" t="38996" r="0" b="4345"/>
            <a:stretch>
              <a:fillRect/>
            </a:stretch>
          </p:blipFill>
          <p:spPr>
            <a:xfrm flipH="false" flipV="false">
              <a:off x="0" y="0"/>
              <a:ext cx="7720017" cy="3280540"/>
            </a:xfrm>
            <a:prstGeom prst="rect">
              <a:avLst/>
            </a:prstGeom>
          </p:spPr>
        </p:pic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7"/>
            <a:srcRect l="0" t="20643" r="0" b="20643"/>
            <a:stretch>
              <a:fillRect/>
            </a:stretch>
          </p:blipFill>
          <p:spPr>
            <a:xfrm flipH="false" flipV="false">
              <a:off x="0" y="3280540"/>
              <a:ext cx="7720017" cy="3280540"/>
            </a:xfrm>
            <a:prstGeom prst="rect">
              <a:avLst/>
            </a:prstGeom>
          </p:spPr>
        </p:pic>
        <p:pic>
          <p:nvPicPr>
            <p:cNvPr name="Picture 17" id="17"/>
            <p:cNvPicPr>
              <a:picLocks noChangeAspect="true"/>
            </p:cNvPicPr>
            <p:nvPr/>
          </p:nvPicPr>
          <p:blipFill>
            <a:blip r:embed="rId8"/>
            <a:srcRect l="0" t="18109" r="0" b="18109"/>
            <a:stretch>
              <a:fillRect/>
            </a:stretch>
          </p:blipFill>
          <p:spPr>
            <a:xfrm flipH="false" flipV="false">
              <a:off x="0" y="6561080"/>
              <a:ext cx="7720017" cy="3280540"/>
            </a:xfrm>
            <a:prstGeom prst="rect">
              <a:avLst/>
            </a:prstGeom>
          </p:spPr>
        </p:pic>
      </p:grpSp>
      <p:grpSp>
        <p:nvGrpSpPr>
          <p:cNvPr name="Group 18" id="18"/>
          <p:cNvGrpSpPr/>
          <p:nvPr/>
        </p:nvGrpSpPr>
        <p:grpSpPr>
          <a:xfrm rot="0">
            <a:off x="14290991" y="7241716"/>
            <a:ext cx="6778625" cy="3210272"/>
            <a:chOff x="0" y="0"/>
            <a:chExt cx="1501729" cy="711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10275785" y="2338685"/>
            <a:ext cx="5790013" cy="7381215"/>
            <a:chOff x="0" y="0"/>
            <a:chExt cx="7720017" cy="9841620"/>
          </a:xfrm>
        </p:grpSpPr>
        <p:pic>
          <p:nvPicPr>
            <p:cNvPr name="Picture 27" id="27"/>
            <p:cNvPicPr>
              <a:picLocks noChangeAspect="true"/>
            </p:cNvPicPr>
            <p:nvPr/>
          </p:nvPicPr>
          <p:blipFill>
            <a:blip r:embed="rId9"/>
            <a:srcRect l="0" t="29736" r="0" b="6482"/>
            <a:stretch>
              <a:fillRect/>
            </a:stretch>
          </p:blipFill>
          <p:spPr>
            <a:xfrm flipH="false" flipV="false">
              <a:off x="0" y="0"/>
              <a:ext cx="7720017" cy="3280540"/>
            </a:xfrm>
            <a:prstGeom prst="rect">
              <a:avLst/>
            </a:prstGeom>
          </p:spPr>
        </p:pic>
        <p:pic>
          <p:nvPicPr>
            <p:cNvPr name="Picture 28" id="28"/>
            <p:cNvPicPr>
              <a:picLocks noChangeAspect="true"/>
            </p:cNvPicPr>
            <p:nvPr/>
          </p:nvPicPr>
          <p:blipFill>
            <a:blip r:embed="rId10"/>
            <a:srcRect l="0" t="33157" r="0" b="10183"/>
            <a:stretch>
              <a:fillRect/>
            </a:stretch>
          </p:blipFill>
          <p:spPr>
            <a:xfrm flipH="false" flipV="false">
              <a:off x="0" y="3280540"/>
              <a:ext cx="7720017" cy="3280540"/>
            </a:xfrm>
            <a:prstGeom prst="rect">
              <a:avLst/>
            </a:prstGeom>
          </p:spPr>
        </p:pic>
        <p:pic>
          <p:nvPicPr>
            <p:cNvPr name="Picture 29" id="29"/>
            <p:cNvPicPr>
              <a:picLocks noChangeAspect="true"/>
            </p:cNvPicPr>
            <p:nvPr/>
          </p:nvPicPr>
          <p:blipFill>
            <a:blip r:embed="rId11"/>
            <a:srcRect l="0" t="12227" r="0" b="12227"/>
            <a:stretch>
              <a:fillRect/>
            </a:stretch>
          </p:blipFill>
          <p:spPr>
            <a:xfrm flipH="false" flipV="false">
              <a:off x="0" y="6561080"/>
              <a:ext cx="7720017" cy="3280540"/>
            </a:xfrm>
            <a:prstGeom prst="rect">
              <a:avLst/>
            </a:prstGeom>
          </p:spPr>
        </p:pic>
      </p:grpSp>
      <p:sp>
        <p:nvSpPr>
          <p:cNvPr name="Freeform 30" id="30"/>
          <p:cNvSpPr/>
          <p:nvPr/>
        </p:nvSpPr>
        <p:spPr>
          <a:xfrm flipH="false" flipV="false" rot="0">
            <a:off x="10724691" y="1452019"/>
            <a:ext cx="593482" cy="696166"/>
          </a:xfrm>
          <a:custGeom>
            <a:avLst/>
            <a:gdLst/>
            <a:ahLst/>
            <a:cxnLst/>
            <a:rect r="r" b="b" t="t" l="l"/>
            <a:pathLst>
              <a:path h="696166" w="593482">
                <a:moveTo>
                  <a:pt x="0" y="0"/>
                </a:moveTo>
                <a:lnTo>
                  <a:pt x="593481" y="0"/>
                </a:lnTo>
                <a:lnTo>
                  <a:pt x="593481" y="696166"/>
                </a:lnTo>
                <a:lnTo>
                  <a:pt x="0" y="69616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878122" y="1358420"/>
            <a:ext cx="957221" cy="752102"/>
          </a:xfrm>
          <a:custGeom>
            <a:avLst/>
            <a:gdLst/>
            <a:ahLst/>
            <a:cxnLst/>
            <a:rect r="r" b="b" t="t" l="l"/>
            <a:pathLst>
              <a:path h="752102" w="957221">
                <a:moveTo>
                  <a:pt x="0" y="0"/>
                </a:moveTo>
                <a:lnTo>
                  <a:pt x="957221" y="0"/>
                </a:lnTo>
                <a:lnTo>
                  <a:pt x="957221" y="752102"/>
                </a:lnTo>
                <a:lnTo>
                  <a:pt x="0" y="75210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2835343" y="646256"/>
            <a:ext cx="13077483" cy="481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2"/>
              </a:lnSpc>
            </a:pPr>
            <a:r>
              <a:rPr lang="en-US" sz="3077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Team sports are also actively developing in the Center: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138434" y="1566739"/>
            <a:ext cx="5654374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7"/>
              </a:lnSpc>
            </a:pPr>
            <a:r>
              <a:rPr lang="en-US" b="true" sz="2814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AMP football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1591597" y="1662847"/>
            <a:ext cx="4004982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7"/>
              </a:lnSpc>
            </a:pPr>
            <a:r>
              <a:rPr lang="en-US" b="true" sz="2814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sitting volleyball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-3320622" y="8534543"/>
            <a:ext cx="7857441" cy="3210272"/>
            <a:chOff x="0" y="0"/>
            <a:chExt cx="1740728" cy="7112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740728" cy="711200"/>
            </a:xfrm>
            <a:custGeom>
              <a:avLst/>
              <a:gdLst/>
              <a:ahLst/>
              <a:cxnLst/>
              <a:rect r="r" b="b" t="t" l="l"/>
              <a:pathLst>
                <a:path h="711200" w="1740728">
                  <a:moveTo>
                    <a:pt x="870364" y="0"/>
                  </a:moveTo>
                  <a:lnTo>
                    <a:pt x="1740728" y="711200"/>
                  </a:lnTo>
                  <a:lnTo>
                    <a:pt x="0" y="711200"/>
                  </a:lnTo>
                  <a:lnTo>
                    <a:pt x="8703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271989" y="273050"/>
              <a:ext cx="1196751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-3453972" y="7984010"/>
            <a:ext cx="7857441" cy="3210272"/>
            <a:chOff x="0" y="0"/>
            <a:chExt cx="1740728" cy="7112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740728" cy="711200"/>
            </a:xfrm>
            <a:custGeom>
              <a:avLst/>
              <a:gdLst/>
              <a:ahLst/>
              <a:cxnLst/>
              <a:rect r="r" b="b" t="t" l="l"/>
              <a:pathLst>
                <a:path h="711200" w="1740728">
                  <a:moveTo>
                    <a:pt x="870364" y="0"/>
                  </a:moveTo>
                  <a:lnTo>
                    <a:pt x="1740728" y="711200"/>
                  </a:lnTo>
                  <a:lnTo>
                    <a:pt x="0" y="711200"/>
                  </a:lnTo>
                  <a:lnTo>
                    <a:pt x="870364" y="0"/>
                  </a:lnTo>
                  <a:close/>
                </a:path>
              </a:pathLst>
            </a:custGeom>
            <a:solidFill>
              <a:srgbClr val="FFFFFF">
                <a:alpha val="42745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271989" y="273050"/>
              <a:ext cx="1196751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41" id="41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930" r="0" b="-873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86179"/>
            <a:ext cx="18288000" cy="10906625"/>
          </a:xfrm>
          <a:custGeom>
            <a:avLst/>
            <a:gdLst/>
            <a:ahLst/>
            <a:cxnLst/>
            <a:rect r="r" b="b" t="t" l="l"/>
            <a:pathLst>
              <a:path h="10906625" w="18288000">
                <a:moveTo>
                  <a:pt x="0" y="0"/>
                </a:moveTo>
                <a:lnTo>
                  <a:pt x="18288000" y="0"/>
                </a:lnTo>
                <a:lnTo>
                  <a:pt x="18288000" y="10906624"/>
                </a:lnTo>
                <a:lnTo>
                  <a:pt x="0" y="109066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41" t="0" r="-1223" b="-14011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4199679" y="6058385"/>
            <a:ext cx="10406961" cy="3639104"/>
          </a:xfrm>
          <a:prstGeom prst="rect">
            <a:avLst/>
          </a:prstGeom>
          <a:solidFill>
            <a:srgbClr val="2B6592"/>
          </a:solidFill>
        </p:spPr>
      </p:sp>
      <p:sp>
        <p:nvSpPr>
          <p:cNvPr name="AutoShape 5" id="5"/>
          <p:cNvSpPr/>
          <p:nvPr/>
        </p:nvSpPr>
        <p:spPr>
          <a:xfrm rot="0">
            <a:off x="12707399" y="7623710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6" id="6"/>
          <p:cNvSpPr/>
          <p:nvPr/>
        </p:nvSpPr>
        <p:spPr>
          <a:xfrm rot="0">
            <a:off x="1693670" y="7667238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7" id="7"/>
          <p:cNvSpPr/>
          <p:nvPr/>
        </p:nvSpPr>
        <p:spPr>
          <a:xfrm flipH="false" flipV="false" rot="0">
            <a:off x="-1055943" y="6147278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936214" y="8114948"/>
            <a:ext cx="857514" cy="1143352"/>
          </a:xfrm>
          <a:custGeom>
            <a:avLst/>
            <a:gdLst/>
            <a:ahLst/>
            <a:cxnLst/>
            <a:rect r="r" b="b" t="t" l="l"/>
            <a:pathLst>
              <a:path h="1143352" w="857514">
                <a:moveTo>
                  <a:pt x="0" y="0"/>
                </a:moveTo>
                <a:lnTo>
                  <a:pt x="857514" y="0"/>
                </a:lnTo>
                <a:lnTo>
                  <a:pt x="857514" y="1143352"/>
                </a:lnTo>
                <a:lnTo>
                  <a:pt x="0" y="11433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185912" y="8274965"/>
            <a:ext cx="8118038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b="true" sz="2863" spc="85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complex rehabilitation for veterans and their family member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21856" y="6397255"/>
            <a:ext cx="9362606" cy="87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 sports and rehabilitation complex «DNIPRO» with the swimming pool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445367" y="7486039"/>
            <a:ext cx="5940968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will provide the opportunity: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-8100000">
            <a:off x="-945772" y="-1371380"/>
            <a:ext cx="4154615" cy="4114800"/>
          </a:xfrm>
          <a:custGeom>
            <a:avLst/>
            <a:gdLst/>
            <a:ahLst/>
            <a:cxnLst/>
            <a:rect r="r" b="b" t="t" l="l"/>
            <a:pathLst>
              <a:path h="4114800" w="4154615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true" flipV="false" rot="8100000">
            <a:off x="15225529" y="-1337097"/>
            <a:ext cx="3911712" cy="3874224"/>
          </a:xfrm>
          <a:custGeom>
            <a:avLst/>
            <a:gdLst/>
            <a:ahLst/>
            <a:cxnLst/>
            <a:rect r="r" b="b" t="t" l="l"/>
            <a:pathLst>
              <a:path h="3874224" w="3911712">
                <a:moveTo>
                  <a:pt x="3911711" y="0"/>
                </a:moveTo>
                <a:lnTo>
                  <a:pt x="0" y="0"/>
                </a:lnTo>
                <a:lnTo>
                  <a:pt x="0" y="3874224"/>
                </a:lnTo>
                <a:lnTo>
                  <a:pt x="3911711" y="3874224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3993711" y="6058385"/>
            <a:ext cx="10406961" cy="3514142"/>
          </a:xfrm>
          <a:prstGeom prst="rect">
            <a:avLst/>
          </a:prstGeom>
          <a:solidFill>
            <a:srgbClr val="2B6592"/>
          </a:solidFill>
        </p:spPr>
      </p:sp>
      <p:sp>
        <p:nvSpPr>
          <p:cNvPr name="AutoShape 4" id="4"/>
          <p:cNvSpPr/>
          <p:nvPr/>
        </p:nvSpPr>
        <p:spPr>
          <a:xfrm rot="0">
            <a:off x="12736418" y="7649077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5" id="5"/>
          <p:cNvSpPr/>
          <p:nvPr/>
        </p:nvSpPr>
        <p:spPr>
          <a:xfrm rot="0">
            <a:off x="1533177" y="7649077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6" id="6"/>
          <p:cNvSpPr/>
          <p:nvPr/>
        </p:nvSpPr>
        <p:spPr>
          <a:xfrm flipH="false" flipV="false" rot="0">
            <a:off x="-1429886" y="6161746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8100000">
            <a:off x="-945772" y="-1371380"/>
            <a:ext cx="4154615" cy="4114800"/>
          </a:xfrm>
          <a:custGeom>
            <a:avLst/>
            <a:gdLst/>
            <a:ahLst/>
            <a:cxnLst/>
            <a:rect r="r" b="b" t="t" l="l"/>
            <a:pathLst>
              <a:path h="4114800" w="4154615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8100000">
            <a:off x="15239863" y="-1322763"/>
            <a:ext cx="3911712" cy="3874224"/>
          </a:xfrm>
          <a:custGeom>
            <a:avLst/>
            <a:gdLst/>
            <a:ahLst/>
            <a:cxnLst/>
            <a:rect r="r" b="b" t="t" l="l"/>
            <a:pathLst>
              <a:path h="3874224" w="3911712">
                <a:moveTo>
                  <a:pt x="3911711" y="0"/>
                </a:moveTo>
                <a:lnTo>
                  <a:pt x="0" y="0"/>
                </a:lnTo>
                <a:lnTo>
                  <a:pt x="0" y="3874224"/>
                </a:lnTo>
                <a:lnTo>
                  <a:pt x="3911711" y="3874224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431319" y="7972570"/>
            <a:ext cx="1250024" cy="1247420"/>
          </a:xfrm>
          <a:custGeom>
            <a:avLst/>
            <a:gdLst/>
            <a:ahLst/>
            <a:cxnLst/>
            <a:rect r="r" b="b" t="t" l="l"/>
            <a:pathLst>
              <a:path h="1247420" w="1250024">
                <a:moveTo>
                  <a:pt x="0" y="0"/>
                </a:moveTo>
                <a:lnTo>
                  <a:pt x="1250024" y="0"/>
                </a:lnTo>
                <a:lnTo>
                  <a:pt x="1250024" y="1247419"/>
                </a:lnTo>
                <a:lnTo>
                  <a:pt x="0" y="124741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164070" y="8143264"/>
            <a:ext cx="7507174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5"/>
              </a:lnSpc>
            </a:pPr>
            <a:r>
              <a:rPr lang="en-US" b="true" sz="2912" spc="87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adaptational kinds of sport for people with disabilities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675214" y="6417076"/>
            <a:ext cx="9362606" cy="87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 sports and rehabilitation complex «DNIPRO» with the swimming pool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445367" y="7486039"/>
            <a:ext cx="5940968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will provide the opportunity: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555" r="0" b="-4555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3993711" y="6058385"/>
            <a:ext cx="10406961" cy="3514142"/>
          </a:xfrm>
          <a:prstGeom prst="rect">
            <a:avLst/>
          </a:prstGeom>
          <a:solidFill>
            <a:srgbClr val="2B6592"/>
          </a:solidFill>
        </p:spPr>
      </p:sp>
      <p:sp>
        <p:nvSpPr>
          <p:cNvPr name="AutoShape 4" id="4"/>
          <p:cNvSpPr/>
          <p:nvPr/>
        </p:nvSpPr>
        <p:spPr>
          <a:xfrm rot="0">
            <a:off x="12677750" y="7663586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5" id="5"/>
          <p:cNvSpPr/>
          <p:nvPr/>
        </p:nvSpPr>
        <p:spPr>
          <a:xfrm rot="0">
            <a:off x="1346803" y="7681902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6" id="6"/>
          <p:cNvSpPr/>
          <p:nvPr/>
        </p:nvSpPr>
        <p:spPr>
          <a:xfrm flipH="false" flipV="false" rot="0">
            <a:off x="-1055943" y="6147278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3389312" y="7274123"/>
            <a:ext cx="6778625" cy="3210272"/>
            <a:chOff x="0" y="0"/>
            <a:chExt cx="1501729" cy="7112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6197551" y="8183404"/>
            <a:ext cx="7536305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6"/>
              </a:lnSpc>
            </a:pPr>
            <a:r>
              <a:rPr lang="en-US" b="true" sz="2763" spc="82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involvement of children from the region into the sport activities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-8100000">
            <a:off x="-945772" y="-1371380"/>
            <a:ext cx="4154615" cy="4114800"/>
          </a:xfrm>
          <a:custGeom>
            <a:avLst/>
            <a:gdLst/>
            <a:ahLst/>
            <a:cxnLst/>
            <a:rect r="r" b="b" t="t" l="l"/>
            <a:pathLst>
              <a:path h="4114800" w="4154615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8100000">
            <a:off x="15225529" y="-1322763"/>
            <a:ext cx="3911712" cy="3874224"/>
          </a:xfrm>
          <a:custGeom>
            <a:avLst/>
            <a:gdLst/>
            <a:ahLst/>
            <a:cxnLst/>
            <a:rect r="r" b="b" t="t" l="l"/>
            <a:pathLst>
              <a:path h="3874224" w="3911712">
                <a:moveTo>
                  <a:pt x="3911711" y="0"/>
                </a:moveTo>
                <a:lnTo>
                  <a:pt x="0" y="0"/>
                </a:lnTo>
                <a:lnTo>
                  <a:pt x="0" y="3874224"/>
                </a:lnTo>
                <a:lnTo>
                  <a:pt x="3911711" y="3874224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464803" y="8131549"/>
            <a:ext cx="1472234" cy="909104"/>
          </a:xfrm>
          <a:custGeom>
            <a:avLst/>
            <a:gdLst/>
            <a:ahLst/>
            <a:cxnLst/>
            <a:rect r="r" b="b" t="t" l="l"/>
            <a:pathLst>
              <a:path h="909104" w="1472234">
                <a:moveTo>
                  <a:pt x="0" y="0"/>
                </a:moveTo>
                <a:lnTo>
                  <a:pt x="1472234" y="0"/>
                </a:lnTo>
                <a:lnTo>
                  <a:pt x="1472234" y="909105"/>
                </a:lnTo>
                <a:lnTo>
                  <a:pt x="0" y="9091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4675214" y="6417076"/>
            <a:ext cx="9362606" cy="87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 sports and rehabilitation complex «DNIPRO» with the swimming pool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287079" y="7469859"/>
            <a:ext cx="5940968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will provide the opportunity: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6095582" y="9038614"/>
            <a:ext cx="1787585" cy="998813"/>
          </a:xfrm>
          <a:custGeom>
            <a:avLst/>
            <a:gdLst/>
            <a:ahLst/>
            <a:cxnLst/>
            <a:rect r="r" b="b" t="t" l="l"/>
            <a:pathLst>
              <a:path h="998813" w="1787585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509544" y="8652057"/>
            <a:ext cx="1146967" cy="1336209"/>
          </a:xfrm>
          <a:custGeom>
            <a:avLst/>
            <a:gdLst/>
            <a:ahLst/>
            <a:cxnLst/>
            <a:rect r="r" b="b" t="t" l="l"/>
            <a:pathLst>
              <a:path h="1336209" w="1146967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18851" r="-191602" b="-48017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DAGS5H9I8V8</dc:identifier>
  <dcterms:modified xsi:type="dcterms:W3CDTF">2011-08-01T06:04:30Z</dcterms:modified>
  <cp:revision>1</cp:revision>
  <dc:title>Реабілітаційно-спортивний комплекс “ДНІПРО”        </dc:title>
</cp:coreProperties>
</file>

<file path=docProps/thumbnail.jpeg>
</file>